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1" r:id="rId5"/>
    <p:sldId id="269" r:id="rId6"/>
    <p:sldId id="270" r:id="rId7"/>
    <p:sldId id="276" r:id="rId8"/>
    <p:sldId id="277" r:id="rId9"/>
    <p:sldId id="278" r:id="rId10"/>
    <p:sldId id="275" r:id="rId11"/>
    <p:sldId id="259" r:id="rId1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43"/>
  </p:normalViewPr>
  <p:slideViewPr>
    <p:cSldViewPr snapToGrid="0" snapToObjects="1">
      <p:cViewPr varScale="1">
        <p:scale>
          <a:sx n="68" d="100"/>
          <a:sy n="68"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7C1E8-6342-FB47-8FDE-E9C960F3D1F7}" type="datetimeFigureOut">
              <a:rPr lang="es-ES_tradnl" smtClean="0"/>
              <a:t>16/08/2020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BFE2-5016-414E-9062-24D415690FFE}" type="slidenum">
              <a:rPr lang="es-ES_tradnl" smtClean="0"/>
              <a:t>‹Nº›</a:t>
            </a:fld>
            <a:endParaRPr lang="es-ES_tradnl"/>
          </a:p>
        </p:txBody>
      </p:sp>
    </p:spTree>
    <p:extLst>
      <p:ext uri="{BB962C8B-B14F-4D97-AF65-F5344CB8AC3E}">
        <p14:creationId xmlns:p14="http://schemas.microsoft.com/office/powerpoint/2010/main" val="74431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C84BFE2-5016-414E-9062-24D415690FFE}" type="slidenum">
              <a:rPr lang="es-ES_tradnl" smtClean="0"/>
              <a:t>11</a:t>
            </a:fld>
            <a:endParaRPr lang="es-ES_tradnl"/>
          </a:p>
        </p:txBody>
      </p:sp>
    </p:spTree>
    <p:extLst>
      <p:ext uri="{BB962C8B-B14F-4D97-AF65-F5344CB8AC3E}">
        <p14:creationId xmlns:p14="http://schemas.microsoft.com/office/powerpoint/2010/main" val="56891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339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3894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96082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5338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777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5254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44048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78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626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2408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64776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47145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ratch.mit.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67006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1323439"/>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a:p>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2004075"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Actividad</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324930"/>
            <a:ext cx="10377665" cy="369332"/>
          </a:xfrm>
          <a:prstGeom prst="rect">
            <a:avLst/>
          </a:prstGeom>
          <a:noFill/>
        </p:spPr>
        <p:txBody>
          <a:bodyPr wrap="square" rtlCol="0">
            <a:spAutoFit/>
          </a:bodyPr>
          <a:lstStyle/>
          <a:p>
            <a:pPr algn="just"/>
            <a:r>
              <a:rPr lang="es-ES" dirty="0">
                <a:latin typeface="Century Gothic" panose="020B0502020202020204" pitchFamily="34" charset="0"/>
              </a:rPr>
              <a:t>1. Realice una breve animación con los siguientes bloques de </a:t>
            </a:r>
            <a:r>
              <a:rPr lang="es-ES" dirty="0" err="1">
                <a:latin typeface="Century Gothic" panose="020B0502020202020204" pitchFamily="34" charset="0"/>
              </a:rPr>
              <a:t>Scracth</a:t>
            </a:r>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a:extLst>
              <a:ext uri="{FF2B5EF4-FFF2-40B4-BE49-F238E27FC236}">
                <a16:creationId xmlns:a16="http://schemas.microsoft.com/office/drawing/2014/main" id="{7DCE7ACD-74E0-46A9-AC87-7A5E875A7FB4}"/>
              </a:ext>
            </a:extLst>
          </p:cNvPr>
          <p:cNvPicPr>
            <a:picLocks noChangeAspect="1"/>
          </p:cNvPicPr>
          <p:nvPr/>
        </p:nvPicPr>
        <p:blipFill>
          <a:blip r:embed="rId3"/>
          <a:stretch>
            <a:fillRect/>
          </a:stretch>
        </p:blipFill>
        <p:spPr>
          <a:xfrm>
            <a:off x="1041645" y="3259781"/>
            <a:ext cx="2685960" cy="1070345"/>
          </a:xfrm>
          <a:prstGeom prst="rect">
            <a:avLst/>
          </a:prstGeom>
        </p:spPr>
      </p:pic>
      <p:pic>
        <p:nvPicPr>
          <p:cNvPr id="7" name="Imagen 6">
            <a:extLst>
              <a:ext uri="{FF2B5EF4-FFF2-40B4-BE49-F238E27FC236}">
                <a16:creationId xmlns:a16="http://schemas.microsoft.com/office/drawing/2014/main" id="{1975C650-CE5A-4E0C-8023-D4A04AFBA5CA}"/>
              </a:ext>
            </a:extLst>
          </p:cNvPr>
          <p:cNvPicPr>
            <a:picLocks noChangeAspect="1"/>
          </p:cNvPicPr>
          <p:nvPr/>
        </p:nvPicPr>
        <p:blipFill>
          <a:blip r:embed="rId4"/>
          <a:stretch>
            <a:fillRect/>
          </a:stretch>
        </p:blipFill>
        <p:spPr>
          <a:xfrm>
            <a:off x="3333301" y="4330126"/>
            <a:ext cx="1899880" cy="870039"/>
          </a:xfrm>
          <a:prstGeom prst="rect">
            <a:avLst/>
          </a:prstGeom>
        </p:spPr>
      </p:pic>
      <p:pic>
        <p:nvPicPr>
          <p:cNvPr id="9" name="Imagen 8">
            <a:extLst>
              <a:ext uri="{FF2B5EF4-FFF2-40B4-BE49-F238E27FC236}">
                <a16:creationId xmlns:a16="http://schemas.microsoft.com/office/drawing/2014/main" id="{344DAC67-4DEC-47C2-9AEA-879F6B62BC67}"/>
              </a:ext>
            </a:extLst>
          </p:cNvPr>
          <p:cNvPicPr>
            <a:picLocks noChangeAspect="1"/>
          </p:cNvPicPr>
          <p:nvPr/>
        </p:nvPicPr>
        <p:blipFill>
          <a:blip r:embed="rId5"/>
          <a:stretch>
            <a:fillRect/>
          </a:stretch>
        </p:blipFill>
        <p:spPr>
          <a:xfrm>
            <a:off x="4085560" y="3160691"/>
            <a:ext cx="3154672" cy="817878"/>
          </a:xfrm>
          <a:prstGeom prst="rect">
            <a:avLst/>
          </a:prstGeom>
        </p:spPr>
      </p:pic>
      <p:pic>
        <p:nvPicPr>
          <p:cNvPr id="10" name="Imagen 9">
            <a:extLst>
              <a:ext uri="{FF2B5EF4-FFF2-40B4-BE49-F238E27FC236}">
                <a16:creationId xmlns:a16="http://schemas.microsoft.com/office/drawing/2014/main" id="{B2C4AB31-C821-46EF-B565-DA0281C85E02}"/>
              </a:ext>
            </a:extLst>
          </p:cNvPr>
          <p:cNvPicPr>
            <a:picLocks noChangeAspect="1"/>
          </p:cNvPicPr>
          <p:nvPr/>
        </p:nvPicPr>
        <p:blipFill>
          <a:blip r:embed="rId6"/>
          <a:stretch>
            <a:fillRect/>
          </a:stretch>
        </p:blipFill>
        <p:spPr>
          <a:xfrm>
            <a:off x="5462148" y="4554701"/>
            <a:ext cx="2117702" cy="1290928"/>
          </a:xfrm>
          <a:prstGeom prst="rect">
            <a:avLst/>
          </a:prstGeom>
        </p:spPr>
      </p:pic>
      <p:pic>
        <p:nvPicPr>
          <p:cNvPr id="12" name="Imagen 11">
            <a:extLst>
              <a:ext uri="{FF2B5EF4-FFF2-40B4-BE49-F238E27FC236}">
                <a16:creationId xmlns:a16="http://schemas.microsoft.com/office/drawing/2014/main" id="{C9237AFD-6EF5-47EE-B851-4AC4EFF745CB}"/>
              </a:ext>
            </a:extLst>
          </p:cNvPr>
          <p:cNvPicPr>
            <a:picLocks noChangeAspect="1"/>
          </p:cNvPicPr>
          <p:nvPr/>
        </p:nvPicPr>
        <p:blipFill>
          <a:blip r:embed="rId7"/>
          <a:stretch>
            <a:fillRect/>
          </a:stretch>
        </p:blipFill>
        <p:spPr>
          <a:xfrm>
            <a:off x="7485477" y="4041345"/>
            <a:ext cx="3037678" cy="847724"/>
          </a:xfrm>
          <a:prstGeom prst="rect">
            <a:avLst/>
          </a:prstGeom>
        </p:spPr>
      </p:pic>
    </p:spTree>
    <p:extLst>
      <p:ext uri="{BB962C8B-B14F-4D97-AF65-F5344CB8AC3E}">
        <p14:creationId xmlns:p14="http://schemas.microsoft.com/office/powerpoint/2010/main" val="64398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pic>
        <p:nvPicPr>
          <p:cNvPr id="4"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7"/>
            <a:ext cx="12192000" cy="6860033"/>
          </a:xfrm>
          <a:prstGeom prst="rect">
            <a:avLst/>
          </a:prstGeom>
        </p:spPr>
      </p:pic>
      <p:sp>
        <p:nvSpPr>
          <p:cNvPr id="5" name="CuadroTexto 4">
            <a:extLst>
              <a:ext uri="{FF2B5EF4-FFF2-40B4-BE49-F238E27FC236}">
                <a16:creationId xmlns:a16="http://schemas.microsoft.com/office/drawing/2014/main" id="{29053C23-7E99-2945-99C6-C4067D2883E2}"/>
              </a:ext>
            </a:extLst>
          </p:cNvPr>
          <p:cNvSpPr txBox="1"/>
          <p:nvPr/>
        </p:nvSpPr>
        <p:spPr>
          <a:xfrm>
            <a:off x="2905327" y="2227215"/>
            <a:ext cx="6381345" cy="1323439"/>
          </a:xfrm>
          <a:prstGeom prst="rect">
            <a:avLst/>
          </a:prstGeom>
          <a:noFill/>
        </p:spPr>
        <p:txBody>
          <a:bodyPr wrap="square" rtlCol="0">
            <a:spAutoFit/>
          </a:bodyPr>
          <a:lstStyle/>
          <a:p>
            <a:pPr algn="ctr"/>
            <a:r>
              <a:rPr lang="es-ES" sz="8000" dirty="0">
                <a:solidFill>
                  <a:srgbClr val="FFC000"/>
                </a:solidFill>
                <a:latin typeface="Arial Black" charset="0"/>
                <a:ea typeface="Arial Black" charset="0"/>
                <a:cs typeface="Arial Black" charset="0"/>
              </a:rPr>
              <a:t>¡GRACIAS!</a:t>
            </a:r>
            <a:endParaRPr lang="es-ES_tradnl" sz="800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97051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775"/>
            <a:ext cx="12192000" cy="6860033"/>
          </a:xfrm>
        </p:spPr>
      </p:pic>
      <p:sp>
        <p:nvSpPr>
          <p:cNvPr id="5" name="CuadroTexto 4">
            <a:extLst>
              <a:ext uri="{FF2B5EF4-FFF2-40B4-BE49-F238E27FC236}">
                <a16:creationId xmlns:a16="http://schemas.microsoft.com/office/drawing/2014/main" id="{29053C23-7E99-2945-99C6-C4067D2883E2}"/>
              </a:ext>
            </a:extLst>
          </p:cNvPr>
          <p:cNvSpPr txBox="1"/>
          <p:nvPr/>
        </p:nvSpPr>
        <p:spPr>
          <a:xfrm>
            <a:off x="1128405" y="1848255"/>
            <a:ext cx="7776443" cy="3046988"/>
          </a:xfrm>
          <a:prstGeom prst="rect">
            <a:avLst/>
          </a:prstGeom>
          <a:noFill/>
        </p:spPr>
        <p:txBody>
          <a:bodyPr wrap="square" rtlCol="0">
            <a:spAutoFit/>
          </a:bodyPr>
          <a:lstStyle/>
          <a:p>
            <a:r>
              <a:rPr lang="es-ES" sz="4800" b="1" dirty="0">
                <a:solidFill>
                  <a:srgbClr val="FFC000"/>
                </a:solidFill>
                <a:latin typeface="Century Gothic" panose="020B0502020202020204" pitchFamily="34" charset="0"/>
                <a:ea typeface="Arial Black" charset="0"/>
                <a:cs typeface="Arial Black" charset="0"/>
              </a:rPr>
              <a:t>HERRAMIENTAS DE APOYO EN EL PROCESO EDUCATIVO</a:t>
            </a:r>
          </a:p>
          <a:p>
            <a:endParaRPr lang="es-ES_tradnl" sz="4800" dirty="0">
              <a:solidFill>
                <a:srgbClr val="FFC000"/>
              </a:solidFill>
              <a:latin typeface="Arial Black" charset="0"/>
              <a:ea typeface="Arial Black" charset="0"/>
              <a:cs typeface="Arial Black" charset="0"/>
            </a:endParaRPr>
          </a:p>
        </p:txBody>
      </p:sp>
      <p:sp>
        <p:nvSpPr>
          <p:cNvPr id="6" name="CuadroTexto 5">
            <a:extLst>
              <a:ext uri="{FF2B5EF4-FFF2-40B4-BE49-F238E27FC236}">
                <a16:creationId xmlns:a16="http://schemas.microsoft.com/office/drawing/2014/main" id="{8B57447F-D7DA-4B18-8100-B8AFACAAA9CC}"/>
              </a:ext>
            </a:extLst>
          </p:cNvPr>
          <p:cNvSpPr txBox="1"/>
          <p:nvPr/>
        </p:nvSpPr>
        <p:spPr>
          <a:xfrm>
            <a:off x="1128405" y="4541300"/>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Tree>
    <p:extLst>
      <p:ext uri="{BB962C8B-B14F-4D97-AF65-F5344CB8AC3E}">
        <p14:creationId xmlns:p14="http://schemas.microsoft.com/office/powerpoint/2010/main" val="139527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963999"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¿Qué es?</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60895" y="2251700"/>
            <a:ext cx="10911791" cy="2277547"/>
          </a:xfrm>
          <a:prstGeom prst="rect">
            <a:avLst/>
          </a:prstGeom>
          <a:noFill/>
        </p:spPr>
        <p:txBody>
          <a:bodyPr wrap="square" rtlCol="0">
            <a:spAutoFit/>
          </a:bodyPr>
          <a:lstStyle/>
          <a:p>
            <a:pPr algn="just" fontAlgn="base"/>
            <a:r>
              <a:rPr lang="es-ES" dirty="0">
                <a:latin typeface="Century Gothic" panose="020B0502020202020204" pitchFamily="34" charset="0"/>
              </a:rPr>
              <a:t>Es un lenguaje de programación visual que tiene como finalidad desarrollar y mejorar la enseñanza y aprendizaje de lógica de programación sin necesidad de profundizar en el código. </a:t>
            </a:r>
          </a:p>
          <a:p>
            <a:pPr algn="just" fontAlgn="base"/>
            <a:endParaRPr lang="es-ES" dirty="0">
              <a:latin typeface="Century Gothic" panose="020B0502020202020204" pitchFamily="34" charset="0"/>
            </a:endParaRPr>
          </a:p>
          <a:p>
            <a:pPr algn="just" fontAlgn="base"/>
            <a:r>
              <a:rPr lang="es-ES" dirty="0">
                <a:latin typeface="Century Gothic" panose="020B0502020202020204" pitchFamily="34" charset="0"/>
              </a:rPr>
              <a:t>En esta herramienta se organizan bloques para tener como resultado: juegos, animaciones, actividades  y escenarios. </a:t>
            </a:r>
          </a:p>
          <a:p>
            <a:br>
              <a:rPr lang="es-ES" dirty="0"/>
            </a:br>
            <a:endParaRPr lang="es-ES_tradnl" sz="1600" dirty="0">
              <a:solidFill>
                <a:schemeClr val="tx1">
                  <a:lumMod val="65000"/>
                  <a:lumOff val="35000"/>
                </a:schemeClr>
              </a:solidFill>
              <a:latin typeface="Century Gothic" panose="020B0502020202020204" pitchFamily="34" charset="0"/>
              <a:ea typeface="Myriad Pro" charset="0"/>
              <a:cs typeface="Myriad Pro"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Picture 2" descr="Scratch: entorno y lenguaje para aprender los fundamentos de la ...">
            <a:extLst>
              <a:ext uri="{FF2B5EF4-FFF2-40B4-BE49-F238E27FC236}">
                <a16:creationId xmlns:a16="http://schemas.microsoft.com/office/drawing/2014/main" id="{9826A4A1-89B5-4D3D-B7AB-94D5A27A7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2" y="4450799"/>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100972"/>
            <a:ext cx="10377665" cy="646331"/>
          </a:xfrm>
          <a:prstGeom prst="rect">
            <a:avLst/>
          </a:prstGeom>
          <a:noFill/>
        </p:spPr>
        <p:txBody>
          <a:bodyPr wrap="square" rtlCol="0">
            <a:spAutoFit/>
          </a:bodyPr>
          <a:lstStyle/>
          <a:p>
            <a:pPr algn="just"/>
            <a:r>
              <a:rPr lang="es-ES" dirty="0">
                <a:latin typeface="Century Gothic" panose="020B0502020202020204" pitchFamily="34" charset="0"/>
              </a:rPr>
              <a:t>Esta práctica se va  hacer sobre la versión virtual de </a:t>
            </a:r>
            <a:r>
              <a:rPr lang="es-ES" dirty="0" err="1">
                <a:latin typeface="Century Gothic" panose="020B0502020202020204" pitchFamily="34" charset="0"/>
              </a:rPr>
              <a:t>scratch</a:t>
            </a:r>
            <a:r>
              <a:rPr lang="es-ES" dirty="0">
                <a:latin typeface="Century Gothic" panose="020B0502020202020204" pitchFamily="34" charset="0"/>
              </a:rPr>
              <a:t>, para ello ingrese a este link: </a:t>
            </a:r>
            <a:r>
              <a:rPr lang="es-ES" dirty="0">
                <a:latin typeface="Century Gothic" panose="020B0502020202020204" pitchFamily="34" charset="0"/>
                <a:hlinkClick r:id="rId2"/>
              </a:rPr>
              <a:t>https://scratch.mit.edu</a:t>
            </a:r>
            <a:r>
              <a:rPr lang="es-ES" dirty="0">
                <a:latin typeface="Century Gothic" panose="020B0502020202020204" pitchFamily="34" charset="0"/>
              </a:rPr>
              <a:t>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7ADDCC01-AA0D-4B66-B56E-372686A14508}"/>
              </a:ext>
            </a:extLst>
          </p:cNvPr>
          <p:cNvPicPr>
            <a:picLocks noChangeAspect="1"/>
          </p:cNvPicPr>
          <p:nvPr/>
        </p:nvPicPr>
        <p:blipFill>
          <a:blip r:embed="rId4"/>
          <a:stretch>
            <a:fillRect/>
          </a:stretch>
        </p:blipFill>
        <p:spPr>
          <a:xfrm>
            <a:off x="1022888" y="2841414"/>
            <a:ext cx="7226105" cy="3757131"/>
          </a:xfrm>
          <a:prstGeom prst="rect">
            <a:avLst/>
          </a:prstGeom>
        </p:spPr>
      </p:pic>
    </p:spTree>
    <p:extLst>
      <p:ext uri="{BB962C8B-B14F-4D97-AF65-F5344CB8AC3E}">
        <p14:creationId xmlns:p14="http://schemas.microsoft.com/office/powerpoint/2010/main" val="20670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646331"/>
          </a:xfrm>
          <a:prstGeom prst="rect">
            <a:avLst/>
          </a:prstGeom>
          <a:noFill/>
        </p:spPr>
        <p:txBody>
          <a:bodyPr wrap="square" rtlCol="0">
            <a:spAutoFit/>
          </a:bodyPr>
          <a:lstStyle/>
          <a:p>
            <a:pPr algn="just"/>
            <a:r>
              <a:rPr lang="es-ES" dirty="0">
                <a:latin typeface="Century Gothic" panose="020B0502020202020204" pitchFamily="34" charset="0"/>
              </a:rPr>
              <a:t>Es importante crear un usuario en la página para guardar los proyectos y luego compartirlos.  Desde la pantalla de inicio seleccione la opción “Crear”:</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sp>
        <p:nvSpPr>
          <p:cNvPr id="7" name="Rectángulo 6">
            <a:extLst>
              <a:ext uri="{FF2B5EF4-FFF2-40B4-BE49-F238E27FC236}">
                <a16:creationId xmlns:a16="http://schemas.microsoft.com/office/drawing/2014/main" id="{70B56EC5-76B3-4AC9-9690-42D50F882E06}"/>
              </a:ext>
            </a:extLst>
          </p:cNvPr>
          <p:cNvSpPr/>
          <p:nvPr/>
        </p:nvSpPr>
        <p:spPr>
          <a:xfrm>
            <a:off x="5711483" y="4283136"/>
            <a:ext cx="1266092" cy="1217332"/>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9FCAED6-720A-41C6-A340-CD136C9C0481}"/>
              </a:ext>
            </a:extLst>
          </p:cNvPr>
          <p:cNvPicPr>
            <a:picLocks noChangeAspect="1"/>
          </p:cNvPicPr>
          <p:nvPr/>
        </p:nvPicPr>
        <p:blipFill>
          <a:blip r:embed="rId3"/>
          <a:stretch>
            <a:fillRect/>
          </a:stretch>
        </p:blipFill>
        <p:spPr>
          <a:xfrm>
            <a:off x="1420836" y="2814027"/>
            <a:ext cx="7254313" cy="2938217"/>
          </a:xfrm>
          <a:prstGeom prst="rect">
            <a:avLst/>
          </a:prstGeom>
        </p:spPr>
      </p:pic>
      <p:sp>
        <p:nvSpPr>
          <p:cNvPr id="8" name="Rectángulo 7">
            <a:extLst>
              <a:ext uri="{FF2B5EF4-FFF2-40B4-BE49-F238E27FC236}">
                <a16:creationId xmlns:a16="http://schemas.microsoft.com/office/drawing/2014/main" id="{EAEAEB37-04C8-453A-A9D6-EDF744EF72DC}"/>
              </a:ext>
            </a:extLst>
          </p:cNvPr>
          <p:cNvSpPr/>
          <p:nvPr/>
        </p:nvSpPr>
        <p:spPr>
          <a:xfrm>
            <a:off x="2489982" y="2814027"/>
            <a:ext cx="542314" cy="190221"/>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459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1200329"/>
          </a:xfrm>
          <a:prstGeom prst="rect">
            <a:avLst/>
          </a:prstGeom>
          <a:noFill/>
        </p:spPr>
        <p:txBody>
          <a:bodyPr wrap="square" rtlCol="0">
            <a:spAutoFit/>
          </a:bodyPr>
          <a:lstStyle/>
          <a:p>
            <a:pPr algn="just"/>
            <a:r>
              <a:rPr lang="es-ES" dirty="0">
                <a:latin typeface="Century Gothic" panose="020B0502020202020204" pitchFamily="34" charset="0"/>
              </a:rPr>
              <a:t>En el editor tiene la pantalla partida en dos en la primera están los bloques que asemejan la organización de un código, en la otra parte podrá  ver el resultado de lo que ha hecho en código</a:t>
            </a:r>
          </a:p>
          <a:p>
            <a:pPr algn="just"/>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51156683-9543-4B7E-AA6C-AE2CD2240C17}"/>
              </a:ext>
            </a:extLst>
          </p:cNvPr>
          <p:cNvPicPr>
            <a:picLocks noChangeAspect="1"/>
          </p:cNvPicPr>
          <p:nvPr/>
        </p:nvPicPr>
        <p:blipFill>
          <a:blip r:embed="rId3"/>
          <a:stretch>
            <a:fillRect/>
          </a:stretch>
        </p:blipFill>
        <p:spPr>
          <a:xfrm>
            <a:off x="960895" y="3136997"/>
            <a:ext cx="6735675" cy="3160389"/>
          </a:xfrm>
          <a:prstGeom prst="rect">
            <a:avLst/>
          </a:prstGeom>
        </p:spPr>
      </p:pic>
    </p:spTree>
    <p:extLst>
      <p:ext uri="{BB962C8B-B14F-4D97-AF65-F5344CB8AC3E}">
        <p14:creationId xmlns:p14="http://schemas.microsoft.com/office/powerpoint/2010/main" val="40046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a:latin typeface="Century Gothic" panose="020B0502020202020204" pitchFamily="34" charset="0"/>
              </a:rPr>
              <a:t>Puede iniciar arrastrando a la pantalla del centro el bloque de eventos que se ve así: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a:extLst>
              <a:ext uri="{FF2B5EF4-FFF2-40B4-BE49-F238E27FC236}">
                <a16:creationId xmlns:a16="http://schemas.microsoft.com/office/drawing/2014/main" id="{85A8DCD5-8AD6-4C23-B460-118B47D86472}"/>
              </a:ext>
            </a:extLst>
          </p:cNvPr>
          <p:cNvPicPr>
            <a:picLocks noChangeAspect="1"/>
          </p:cNvPicPr>
          <p:nvPr/>
        </p:nvPicPr>
        <p:blipFill>
          <a:blip r:embed="rId3"/>
          <a:stretch>
            <a:fillRect/>
          </a:stretch>
        </p:blipFill>
        <p:spPr>
          <a:xfrm>
            <a:off x="2780100" y="2468170"/>
            <a:ext cx="5223044" cy="1609725"/>
          </a:xfrm>
          <a:prstGeom prst="rect">
            <a:avLst/>
          </a:prstGeom>
        </p:spPr>
      </p:pic>
      <p:sp>
        <p:nvSpPr>
          <p:cNvPr id="8" name="CuadroTexto 7">
            <a:extLst>
              <a:ext uri="{FF2B5EF4-FFF2-40B4-BE49-F238E27FC236}">
                <a16:creationId xmlns:a16="http://schemas.microsoft.com/office/drawing/2014/main" id="{74E90700-7272-4714-B143-3AB5C1EBFD3F}"/>
              </a:ext>
            </a:extLst>
          </p:cNvPr>
          <p:cNvSpPr txBox="1"/>
          <p:nvPr/>
        </p:nvSpPr>
        <p:spPr>
          <a:xfrm>
            <a:off x="907166" y="4566459"/>
            <a:ext cx="10377665" cy="646331"/>
          </a:xfrm>
          <a:prstGeom prst="rect">
            <a:avLst/>
          </a:prstGeom>
          <a:noFill/>
        </p:spPr>
        <p:txBody>
          <a:bodyPr wrap="square" rtlCol="0">
            <a:spAutoFit/>
          </a:bodyPr>
          <a:lstStyle/>
          <a:p>
            <a:pPr algn="just"/>
            <a:r>
              <a:rPr lang="es-ES" dirty="0">
                <a:latin typeface="Century Gothic" panose="020B0502020202020204" pitchFamily="34" charset="0"/>
              </a:rPr>
              <a:t>Esto quiere decir que cuando se de clic sobre la bandera verde va iniciar la ejecución del código.  </a:t>
            </a:r>
          </a:p>
        </p:txBody>
      </p:sp>
    </p:spTree>
    <p:extLst>
      <p:ext uri="{BB962C8B-B14F-4D97-AF65-F5344CB8AC3E}">
        <p14:creationId xmlns:p14="http://schemas.microsoft.com/office/powerpoint/2010/main" val="69927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a:latin typeface="Century Gothic" panose="020B0502020202020204" pitchFamily="34" charset="0"/>
              </a:rPr>
              <a:t>Ahora peque al bloque anterior el bloque </a:t>
            </a:r>
            <a:r>
              <a:rPr lang="es-ES" dirty="0" err="1">
                <a:latin typeface="Century Gothic" panose="020B0502020202020204" pitchFamily="34" charset="0"/>
              </a:rPr>
              <a:t>motion</a:t>
            </a:r>
            <a:r>
              <a:rPr lang="es-ES" dirty="0">
                <a:latin typeface="Century Gothic" panose="020B0502020202020204" pitchFamily="34" charset="0"/>
              </a:rPr>
              <a:t> de pasos para que se vea así</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DF53B10D-2B8B-4466-A9E8-2442BD8B0E47}"/>
              </a:ext>
            </a:extLst>
          </p:cNvPr>
          <p:cNvPicPr>
            <a:picLocks noChangeAspect="1"/>
          </p:cNvPicPr>
          <p:nvPr/>
        </p:nvPicPr>
        <p:blipFill>
          <a:blip r:embed="rId3"/>
          <a:stretch>
            <a:fillRect/>
          </a:stretch>
        </p:blipFill>
        <p:spPr>
          <a:xfrm>
            <a:off x="1760817" y="2593986"/>
            <a:ext cx="7153275" cy="2371725"/>
          </a:xfrm>
          <a:prstGeom prst="rect">
            <a:avLst/>
          </a:prstGeom>
        </p:spPr>
      </p:pic>
      <p:sp>
        <p:nvSpPr>
          <p:cNvPr id="9" name="CuadroTexto 8">
            <a:extLst>
              <a:ext uri="{FF2B5EF4-FFF2-40B4-BE49-F238E27FC236}">
                <a16:creationId xmlns:a16="http://schemas.microsoft.com/office/drawing/2014/main" id="{4071E792-BDDA-4967-B052-7F058821FE3D}"/>
              </a:ext>
            </a:extLst>
          </p:cNvPr>
          <p:cNvSpPr txBox="1"/>
          <p:nvPr/>
        </p:nvSpPr>
        <p:spPr>
          <a:xfrm>
            <a:off x="907166" y="5184398"/>
            <a:ext cx="10377665" cy="369332"/>
          </a:xfrm>
          <a:prstGeom prst="rect">
            <a:avLst/>
          </a:prstGeom>
          <a:noFill/>
        </p:spPr>
        <p:txBody>
          <a:bodyPr wrap="square" rtlCol="0">
            <a:spAutoFit/>
          </a:bodyPr>
          <a:lstStyle/>
          <a:p>
            <a:pPr algn="just"/>
            <a:r>
              <a:rPr lang="es-ES" dirty="0">
                <a:latin typeface="Century Gothic" panose="020B0502020202020204" pitchFamily="34" charset="0"/>
              </a:rPr>
              <a:t>Con esto el personaje se moverá 10 unidades</a:t>
            </a:r>
          </a:p>
        </p:txBody>
      </p:sp>
    </p:spTree>
    <p:extLst>
      <p:ext uri="{BB962C8B-B14F-4D97-AF65-F5344CB8AC3E}">
        <p14:creationId xmlns:p14="http://schemas.microsoft.com/office/powerpoint/2010/main" val="281306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71401"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Scratch</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923330"/>
          </a:xfrm>
          <a:prstGeom prst="rect">
            <a:avLst/>
          </a:prstGeom>
          <a:noFill/>
        </p:spPr>
        <p:txBody>
          <a:bodyPr wrap="square" rtlCol="0">
            <a:spAutoFit/>
          </a:bodyPr>
          <a:lstStyle/>
          <a:p>
            <a:pPr algn="just"/>
            <a:r>
              <a:rPr lang="es-ES" dirty="0">
                <a:latin typeface="Century Gothic" panose="020B0502020202020204" pitchFamily="34" charset="0"/>
              </a:rPr>
              <a:t>Ahora vaya a la sección “Looks” y con el bloque </a:t>
            </a:r>
            <a:r>
              <a:rPr lang="es-ES" dirty="0" err="1">
                <a:latin typeface="Century Gothic" panose="020B0502020202020204" pitchFamily="34" charset="0"/>
              </a:rPr>
              <a:t>say</a:t>
            </a:r>
            <a:r>
              <a:rPr lang="es-ES" dirty="0">
                <a:latin typeface="Century Gothic" panose="020B0502020202020204" pitchFamily="34" charset="0"/>
              </a:rPr>
              <a:t> puede hacer que el personaje hable, definiendo el texto y el tiempo que tarda en decirlo  </a:t>
            </a:r>
          </a:p>
          <a:p>
            <a:pPr algn="just"/>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7" name="Imagen 6">
            <a:extLst>
              <a:ext uri="{FF2B5EF4-FFF2-40B4-BE49-F238E27FC236}">
                <a16:creationId xmlns:a16="http://schemas.microsoft.com/office/drawing/2014/main" id="{1072454C-BAA8-4725-AB65-6FE51969FE96}"/>
              </a:ext>
            </a:extLst>
          </p:cNvPr>
          <p:cNvPicPr>
            <a:picLocks noChangeAspect="1"/>
          </p:cNvPicPr>
          <p:nvPr/>
        </p:nvPicPr>
        <p:blipFill>
          <a:blip r:embed="rId3"/>
          <a:stretch>
            <a:fillRect/>
          </a:stretch>
        </p:blipFill>
        <p:spPr>
          <a:xfrm>
            <a:off x="1996595" y="2919047"/>
            <a:ext cx="5959940" cy="3243006"/>
          </a:xfrm>
          <a:prstGeom prst="rect">
            <a:avLst/>
          </a:prstGeom>
        </p:spPr>
      </p:pic>
    </p:spTree>
    <p:extLst>
      <p:ext uri="{BB962C8B-B14F-4D97-AF65-F5344CB8AC3E}">
        <p14:creationId xmlns:p14="http://schemas.microsoft.com/office/powerpoint/2010/main" val="5275045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272</Words>
  <Application>Microsoft Office PowerPoint</Application>
  <PresentationFormat>Panorámica</PresentationFormat>
  <Paragraphs>33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Black</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sara manuela guerrero castaño</cp:lastModifiedBy>
  <cp:revision>36</cp:revision>
  <dcterms:created xsi:type="dcterms:W3CDTF">2019-06-05T22:15:46Z</dcterms:created>
  <dcterms:modified xsi:type="dcterms:W3CDTF">2020-08-16T22:12:12Z</dcterms:modified>
</cp:coreProperties>
</file>