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61" r:id="rId5"/>
    <p:sldId id="269" r:id="rId6"/>
    <p:sldId id="270" r:id="rId7"/>
    <p:sldId id="271" r:id="rId8"/>
    <p:sldId id="272" r:id="rId9"/>
    <p:sldId id="275" r:id="rId10"/>
    <p:sldId id="259" r:id="rId11"/>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643"/>
  </p:normalViewPr>
  <p:slideViewPr>
    <p:cSldViewPr snapToGrid="0" snapToObjects="1">
      <p:cViewPr varScale="1">
        <p:scale>
          <a:sx n="68" d="100"/>
          <a:sy n="68" d="100"/>
        </p:scale>
        <p:origin x="7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7C1E8-6342-FB47-8FDE-E9C960F3D1F7}" type="datetimeFigureOut">
              <a:rPr lang="es-ES_tradnl" smtClean="0"/>
              <a:t>19/10/2020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4BFE2-5016-414E-9062-24D415690FFE}" type="slidenum">
              <a:rPr lang="es-ES_tradnl" smtClean="0"/>
              <a:t>‹Nº›</a:t>
            </a:fld>
            <a:endParaRPr lang="es-ES_tradnl"/>
          </a:p>
        </p:txBody>
      </p:sp>
    </p:spTree>
    <p:extLst>
      <p:ext uri="{BB962C8B-B14F-4D97-AF65-F5344CB8AC3E}">
        <p14:creationId xmlns:p14="http://schemas.microsoft.com/office/powerpoint/2010/main" val="744312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3C84BFE2-5016-414E-9062-24D415690FFE}" type="slidenum">
              <a:rPr lang="es-ES_tradnl" smtClean="0"/>
              <a:t>10</a:t>
            </a:fld>
            <a:endParaRPr lang="es-ES_tradnl"/>
          </a:p>
        </p:txBody>
      </p:sp>
    </p:spTree>
    <p:extLst>
      <p:ext uri="{BB962C8B-B14F-4D97-AF65-F5344CB8AC3E}">
        <p14:creationId xmlns:p14="http://schemas.microsoft.com/office/powerpoint/2010/main" val="56891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D06AD917-140C-DC40-9915-CBD01D2F6C1D}" type="datetimeFigureOut">
              <a:rPr lang="es-ES_tradnl" smtClean="0"/>
              <a:t>19/10/2020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63393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D06AD917-140C-DC40-9915-CBD01D2F6C1D}" type="datetimeFigureOut">
              <a:rPr lang="es-ES_tradnl" smtClean="0"/>
              <a:t>19/10/2020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38946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D06AD917-140C-DC40-9915-CBD01D2F6C1D}" type="datetimeFigureOut">
              <a:rPr lang="es-ES_tradnl" smtClean="0"/>
              <a:t>19/10/2020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96082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D06AD917-140C-DC40-9915-CBD01D2F6C1D}" type="datetimeFigureOut">
              <a:rPr lang="es-ES_tradnl" smtClean="0"/>
              <a:t>19/10/2020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53387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06AD917-140C-DC40-9915-CBD01D2F6C1D}" type="datetimeFigureOut">
              <a:rPr lang="es-ES_tradnl" smtClean="0"/>
              <a:t>19/10/2020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87773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D06AD917-140C-DC40-9915-CBD01D2F6C1D}" type="datetimeFigureOut">
              <a:rPr lang="es-ES_tradnl" smtClean="0"/>
              <a:t>19/10/2020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85254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D06AD917-140C-DC40-9915-CBD01D2F6C1D}" type="datetimeFigureOut">
              <a:rPr lang="es-ES_tradnl" smtClean="0"/>
              <a:t>19/10/2020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44048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fecha 2"/>
          <p:cNvSpPr>
            <a:spLocks noGrp="1"/>
          </p:cNvSpPr>
          <p:nvPr>
            <p:ph type="dt" sz="half" idx="10"/>
          </p:nvPr>
        </p:nvSpPr>
        <p:spPr/>
        <p:txBody>
          <a:bodyPr/>
          <a:lstStyle/>
          <a:p>
            <a:fld id="{D06AD917-140C-DC40-9915-CBD01D2F6C1D}" type="datetimeFigureOut">
              <a:rPr lang="es-ES_tradnl" smtClean="0"/>
              <a:t>19/10/2020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6978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06AD917-140C-DC40-9915-CBD01D2F6C1D}" type="datetimeFigureOut">
              <a:rPr lang="es-ES_tradnl" smtClean="0"/>
              <a:t>19/10/2020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69626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06AD917-140C-DC40-9915-CBD01D2F6C1D}" type="datetimeFigureOut">
              <a:rPr lang="es-ES_tradnl" smtClean="0"/>
              <a:t>19/10/2020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24084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06AD917-140C-DC40-9915-CBD01D2F6C1D}" type="datetimeFigureOut">
              <a:rPr lang="es-ES_tradnl" smtClean="0"/>
              <a:t>19/10/2020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64776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AD917-140C-DC40-9915-CBD01D2F6C1D}" type="datetimeFigureOut">
              <a:rPr lang="es-ES_tradnl" smtClean="0"/>
              <a:t>19/10/2020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471452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chools.duolingo.co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_tradnl"/>
          </a:p>
        </p:txBody>
      </p:sp>
      <p:sp>
        <p:nvSpPr>
          <p:cNvPr id="3" name="Subtítulo 2"/>
          <p:cNvSpPr>
            <a:spLocks noGrp="1"/>
          </p:cNvSpPr>
          <p:nvPr>
            <p:ph type="subTitle" idx="1"/>
          </p:nvPr>
        </p:nvSpPr>
        <p:spPr/>
        <p:txBody>
          <a:bodyPr/>
          <a:lstStyle/>
          <a:p>
            <a:endParaRPr lang="es-ES_tradnl"/>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Tree>
    <p:extLst>
      <p:ext uri="{BB962C8B-B14F-4D97-AF65-F5344CB8AC3E}">
        <p14:creationId xmlns:p14="http://schemas.microsoft.com/office/powerpoint/2010/main" val="167006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lstStyle/>
          <a:p>
            <a:endParaRPr lang="es-ES_tradnl"/>
          </a:p>
        </p:txBody>
      </p:sp>
      <p:pic>
        <p:nvPicPr>
          <p:cNvPr id="4" name="Marcador de contenid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07"/>
            <a:ext cx="12192000" cy="6860033"/>
          </a:xfrm>
          <a:prstGeom prst="rect">
            <a:avLst/>
          </a:prstGeom>
        </p:spPr>
      </p:pic>
      <p:sp>
        <p:nvSpPr>
          <p:cNvPr id="5" name="CuadroTexto 4">
            <a:extLst>
              <a:ext uri="{FF2B5EF4-FFF2-40B4-BE49-F238E27FC236}">
                <a16:creationId xmlns:a16="http://schemas.microsoft.com/office/drawing/2014/main" id="{29053C23-7E99-2945-99C6-C4067D2883E2}"/>
              </a:ext>
            </a:extLst>
          </p:cNvPr>
          <p:cNvSpPr txBox="1"/>
          <p:nvPr/>
        </p:nvSpPr>
        <p:spPr>
          <a:xfrm>
            <a:off x="2905327" y="2227215"/>
            <a:ext cx="6381345" cy="1323439"/>
          </a:xfrm>
          <a:prstGeom prst="rect">
            <a:avLst/>
          </a:prstGeom>
          <a:noFill/>
        </p:spPr>
        <p:txBody>
          <a:bodyPr wrap="square" rtlCol="0">
            <a:spAutoFit/>
          </a:bodyPr>
          <a:lstStyle/>
          <a:p>
            <a:pPr algn="ctr"/>
            <a:r>
              <a:rPr lang="es-ES" sz="8000" dirty="0">
                <a:solidFill>
                  <a:srgbClr val="FFC000"/>
                </a:solidFill>
                <a:latin typeface="Arial Black" charset="0"/>
                <a:ea typeface="Arial Black" charset="0"/>
                <a:cs typeface="Arial Black" charset="0"/>
              </a:rPr>
              <a:t>¡GRACIAS!</a:t>
            </a:r>
            <a:endParaRPr lang="es-ES_tradnl" sz="8000" dirty="0">
              <a:solidFill>
                <a:srgbClr val="FFC000"/>
              </a:solidFill>
              <a:latin typeface="Arial Black" charset="0"/>
              <a:ea typeface="Arial Black" charset="0"/>
              <a:cs typeface="Arial Black" charset="0"/>
            </a:endParaRPr>
          </a:p>
        </p:txBody>
      </p:sp>
    </p:spTree>
    <p:extLst>
      <p:ext uri="{BB962C8B-B14F-4D97-AF65-F5344CB8AC3E}">
        <p14:creationId xmlns:p14="http://schemas.microsoft.com/office/powerpoint/2010/main" val="97051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775"/>
            <a:ext cx="12192000" cy="6860033"/>
          </a:xfrm>
        </p:spPr>
      </p:pic>
      <p:sp>
        <p:nvSpPr>
          <p:cNvPr id="5" name="CuadroTexto 4">
            <a:extLst>
              <a:ext uri="{FF2B5EF4-FFF2-40B4-BE49-F238E27FC236}">
                <a16:creationId xmlns:a16="http://schemas.microsoft.com/office/drawing/2014/main" id="{29053C23-7E99-2945-99C6-C4067D2883E2}"/>
              </a:ext>
            </a:extLst>
          </p:cNvPr>
          <p:cNvSpPr txBox="1"/>
          <p:nvPr/>
        </p:nvSpPr>
        <p:spPr>
          <a:xfrm>
            <a:off x="1128405" y="1848255"/>
            <a:ext cx="7776443" cy="3046988"/>
          </a:xfrm>
          <a:prstGeom prst="rect">
            <a:avLst/>
          </a:prstGeom>
          <a:noFill/>
        </p:spPr>
        <p:txBody>
          <a:bodyPr wrap="square" rtlCol="0">
            <a:spAutoFit/>
          </a:bodyPr>
          <a:lstStyle/>
          <a:p>
            <a:r>
              <a:rPr lang="es-ES" sz="4800" b="1" dirty="0">
                <a:solidFill>
                  <a:srgbClr val="FFC000"/>
                </a:solidFill>
                <a:latin typeface="Century Gothic" panose="020B0502020202020204" pitchFamily="34" charset="0"/>
                <a:ea typeface="Arial Black" charset="0"/>
                <a:cs typeface="Arial Black" charset="0"/>
              </a:rPr>
              <a:t>HERRAMIENTAS DE APOYO EN EL PROCESO EDUCATIVO</a:t>
            </a:r>
          </a:p>
          <a:p>
            <a:endParaRPr lang="es-ES_tradnl" sz="4800" dirty="0">
              <a:solidFill>
                <a:srgbClr val="FFC000"/>
              </a:solidFill>
              <a:latin typeface="Arial Black" charset="0"/>
              <a:ea typeface="Arial Black" charset="0"/>
              <a:cs typeface="Arial Black" charset="0"/>
            </a:endParaRPr>
          </a:p>
        </p:txBody>
      </p:sp>
      <p:sp>
        <p:nvSpPr>
          <p:cNvPr id="6" name="CuadroTexto 5">
            <a:extLst>
              <a:ext uri="{FF2B5EF4-FFF2-40B4-BE49-F238E27FC236}">
                <a16:creationId xmlns:a16="http://schemas.microsoft.com/office/drawing/2014/main" id="{8B57447F-D7DA-4B18-8100-B8AFACAAA9CC}"/>
              </a:ext>
            </a:extLst>
          </p:cNvPr>
          <p:cNvSpPr txBox="1"/>
          <p:nvPr/>
        </p:nvSpPr>
        <p:spPr>
          <a:xfrm>
            <a:off x="1128405" y="4541300"/>
            <a:ext cx="2401619"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Duolingo</a:t>
            </a:r>
          </a:p>
        </p:txBody>
      </p:sp>
    </p:spTree>
    <p:extLst>
      <p:ext uri="{BB962C8B-B14F-4D97-AF65-F5344CB8AC3E}">
        <p14:creationId xmlns:p14="http://schemas.microsoft.com/office/powerpoint/2010/main" val="1395274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401619"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Duolingo</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963999"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¿Qué es?</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60895" y="2251700"/>
            <a:ext cx="5911245" cy="3416320"/>
          </a:xfrm>
          <a:prstGeom prst="rect">
            <a:avLst/>
          </a:prstGeom>
          <a:noFill/>
        </p:spPr>
        <p:txBody>
          <a:bodyPr wrap="square" rtlCol="0">
            <a:spAutoFit/>
          </a:bodyPr>
          <a:lstStyle/>
          <a:p>
            <a:pPr algn="just"/>
            <a:r>
              <a:rPr lang="es-ES" dirty="0">
                <a:latin typeface="Century Gothic" panose="020B0502020202020204" pitchFamily="34" charset="0"/>
              </a:rPr>
              <a:t> Es una app y página web gratuita diseñada no solo para aprender inglés sino también para alemán, portugués, francés, italiano, ruso, árabe y muchos otros, sin la necesidad de usar textos largos sino por medio de actividades con imágenes, audios y completar oraciones.</a:t>
            </a:r>
          </a:p>
          <a:p>
            <a:pPr algn="just"/>
            <a:endParaRPr lang="es-ES" dirty="0">
              <a:solidFill>
                <a:schemeClr val="tx1">
                  <a:lumMod val="65000"/>
                  <a:lumOff val="35000"/>
                </a:schemeClr>
              </a:solidFill>
              <a:latin typeface="Century Gothic" panose="020B0502020202020204" pitchFamily="34" charset="0"/>
              <a:ea typeface="Myriad Pro" charset="0"/>
              <a:cs typeface="Myriad Pro" charset="0"/>
            </a:endParaRPr>
          </a:p>
          <a:p>
            <a:pPr algn="just"/>
            <a:r>
              <a:rPr lang="es-ES" dirty="0">
                <a:latin typeface="Century Gothic" panose="020B0502020202020204" pitchFamily="34" charset="0"/>
              </a:rPr>
              <a:t>Actualmente hay una versión disponible para escuelas donde los profesores pueden hacer seguimiento de los alumnos registrados para así poder apoyar de forma personalizada los vacíos de conocimiento en cada estudiante.</a:t>
            </a:r>
            <a:endParaRPr lang="es-ES_tradnl" dirty="0">
              <a:solidFill>
                <a:schemeClr val="tx1">
                  <a:lumMod val="65000"/>
                  <a:lumOff val="35000"/>
                </a:schemeClr>
              </a:solidFill>
              <a:latin typeface="Century Gothic" panose="020B0502020202020204" pitchFamily="34" charset="0"/>
              <a:ea typeface="Myriad Pro" charset="0"/>
              <a:cs typeface="Myriad Pro"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2" name="Picture 2" descr="Duolingo - La mejor manera de aprender un idioma a nivel mundial">
            <a:extLst>
              <a:ext uri="{FF2B5EF4-FFF2-40B4-BE49-F238E27FC236}">
                <a16:creationId xmlns:a16="http://schemas.microsoft.com/office/drawing/2014/main" id="{1DFF89FF-30A6-4DAD-94CC-0EC6D33C6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2121" y="2455692"/>
            <a:ext cx="2565595" cy="256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57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401619"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Duolingo</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60895" y="2251700"/>
            <a:ext cx="10377665" cy="646331"/>
          </a:xfrm>
          <a:prstGeom prst="rect">
            <a:avLst/>
          </a:prstGeom>
          <a:noFill/>
        </p:spPr>
        <p:txBody>
          <a:bodyPr wrap="square" rtlCol="0">
            <a:spAutoFit/>
          </a:bodyPr>
          <a:lstStyle/>
          <a:p>
            <a:pPr algn="just"/>
            <a:r>
              <a:rPr lang="es-ES" dirty="0">
                <a:latin typeface="Century Gothic" panose="020B0502020202020204" pitchFamily="34" charset="0"/>
              </a:rPr>
              <a:t>Ingrese a la página: </a:t>
            </a:r>
            <a:r>
              <a:rPr lang="es-ES" dirty="0">
                <a:latin typeface="Century Gothic" panose="020B0502020202020204" pitchFamily="34" charset="0"/>
                <a:hlinkClick r:id="rId2"/>
              </a:rPr>
              <a:t>https://schools.duolingo.com</a:t>
            </a:r>
            <a:r>
              <a:rPr lang="es-ES" dirty="0">
                <a:latin typeface="Century Gothic" panose="020B0502020202020204" pitchFamily="34" charset="0"/>
              </a:rPr>
              <a:t> y de clic en el botón “Empieza” para que pueda llenar el formulario de registro</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3" name="Imagen 2" descr="Captura de pantalla de un celular&#10;&#10;Descripción generada automáticamente">
            <a:extLst>
              <a:ext uri="{FF2B5EF4-FFF2-40B4-BE49-F238E27FC236}">
                <a16:creationId xmlns:a16="http://schemas.microsoft.com/office/drawing/2014/main" id="{0D8CEA16-06BB-4CD5-8BB4-90B156F1C6D2}"/>
              </a:ext>
            </a:extLst>
          </p:cNvPr>
          <p:cNvPicPr>
            <a:picLocks noChangeAspect="1"/>
          </p:cNvPicPr>
          <p:nvPr/>
        </p:nvPicPr>
        <p:blipFill>
          <a:blip r:embed="rId4"/>
          <a:stretch>
            <a:fillRect/>
          </a:stretch>
        </p:blipFill>
        <p:spPr>
          <a:xfrm>
            <a:off x="1759895" y="2899666"/>
            <a:ext cx="6728434" cy="2945963"/>
          </a:xfrm>
          <a:prstGeom prst="rect">
            <a:avLst/>
          </a:prstGeom>
        </p:spPr>
      </p:pic>
    </p:spTree>
    <p:extLst>
      <p:ext uri="{BB962C8B-B14F-4D97-AF65-F5344CB8AC3E}">
        <p14:creationId xmlns:p14="http://schemas.microsoft.com/office/powerpoint/2010/main" val="206702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401619"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Duolingo</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07167" y="1928534"/>
            <a:ext cx="10377665" cy="369332"/>
          </a:xfrm>
          <a:prstGeom prst="rect">
            <a:avLst/>
          </a:prstGeom>
          <a:noFill/>
        </p:spPr>
        <p:txBody>
          <a:bodyPr wrap="square" rtlCol="0">
            <a:spAutoFit/>
          </a:bodyPr>
          <a:lstStyle/>
          <a:p>
            <a:pPr algn="just"/>
            <a:r>
              <a:rPr lang="es-ES" dirty="0">
                <a:latin typeface="Century Gothic" panose="020B0502020202020204" pitchFamily="34" charset="0"/>
              </a:rPr>
              <a:t>A continuación elija su rol, es decir: “</a:t>
            </a:r>
            <a:r>
              <a:rPr lang="es-ES" dirty="0" err="1">
                <a:latin typeface="Century Gothic" panose="020B0502020202020204" pitchFamily="34" charset="0"/>
              </a:rPr>
              <a:t>Teacher</a:t>
            </a:r>
            <a:r>
              <a:rPr lang="es-ES" dirty="0">
                <a:latin typeface="Century Gothic" panose="020B0502020202020204" pitchFamily="34" charset="0"/>
              </a:rPr>
              <a:t>”</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7" name="Imagen 6" descr="Captura de pantalla de un celular&#10;&#10;Descripción generada automáticamente">
            <a:extLst>
              <a:ext uri="{FF2B5EF4-FFF2-40B4-BE49-F238E27FC236}">
                <a16:creationId xmlns:a16="http://schemas.microsoft.com/office/drawing/2014/main" id="{DA2CECA2-85C9-455B-A968-5A41FE7B205D}"/>
              </a:ext>
            </a:extLst>
          </p:cNvPr>
          <p:cNvPicPr>
            <a:picLocks noChangeAspect="1"/>
          </p:cNvPicPr>
          <p:nvPr/>
        </p:nvPicPr>
        <p:blipFill rotWithShape="1">
          <a:blip r:embed="rId3"/>
          <a:srcRect l="32381" t="18275" r="34146" b="23764"/>
          <a:stretch/>
        </p:blipFill>
        <p:spPr>
          <a:xfrm>
            <a:off x="2780100" y="2666671"/>
            <a:ext cx="4607671" cy="3763158"/>
          </a:xfrm>
          <a:prstGeom prst="rect">
            <a:avLst/>
          </a:prstGeom>
        </p:spPr>
      </p:pic>
    </p:spTree>
    <p:extLst>
      <p:ext uri="{BB962C8B-B14F-4D97-AF65-F5344CB8AC3E}">
        <p14:creationId xmlns:p14="http://schemas.microsoft.com/office/powerpoint/2010/main" val="214597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401619"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Duolingo</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07167" y="1928534"/>
            <a:ext cx="10377665" cy="646331"/>
          </a:xfrm>
          <a:prstGeom prst="rect">
            <a:avLst/>
          </a:prstGeom>
          <a:noFill/>
        </p:spPr>
        <p:txBody>
          <a:bodyPr wrap="square" rtlCol="0">
            <a:spAutoFit/>
          </a:bodyPr>
          <a:lstStyle/>
          <a:p>
            <a:pPr algn="just"/>
            <a:r>
              <a:rPr lang="es-ES" dirty="0">
                <a:latin typeface="Century Gothic" panose="020B0502020202020204" pitchFamily="34" charset="0"/>
              </a:rPr>
              <a:t>Cuando cargue la pantalla principal puede empezar a crear sus aulas virtuales con el botón “créate a </a:t>
            </a:r>
            <a:r>
              <a:rPr lang="es-ES" dirty="0" err="1">
                <a:latin typeface="Century Gothic" panose="020B0502020202020204" pitchFamily="34" charset="0"/>
              </a:rPr>
              <a:t>classroom</a:t>
            </a:r>
            <a:r>
              <a:rPr lang="es-ES" dirty="0">
                <a:latin typeface="Century Gothic" panose="020B0502020202020204" pitchFamily="34" charset="0"/>
              </a:rPr>
              <a:t>”</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9" name="Imagen 8" descr="Captura de pantalla de un celular&#10;&#10;Descripción generada automáticamente">
            <a:extLst>
              <a:ext uri="{FF2B5EF4-FFF2-40B4-BE49-F238E27FC236}">
                <a16:creationId xmlns:a16="http://schemas.microsoft.com/office/drawing/2014/main" id="{7CF16938-7E3F-4CBB-987B-5CD05FC23787}"/>
              </a:ext>
            </a:extLst>
          </p:cNvPr>
          <p:cNvPicPr>
            <a:picLocks noChangeAspect="1"/>
          </p:cNvPicPr>
          <p:nvPr/>
        </p:nvPicPr>
        <p:blipFill>
          <a:blip r:embed="rId3"/>
          <a:stretch>
            <a:fillRect/>
          </a:stretch>
        </p:blipFill>
        <p:spPr>
          <a:xfrm>
            <a:off x="1622146" y="2859314"/>
            <a:ext cx="7362196" cy="3484962"/>
          </a:xfrm>
          <a:prstGeom prst="rect">
            <a:avLst/>
          </a:prstGeom>
        </p:spPr>
      </p:pic>
    </p:spTree>
    <p:extLst>
      <p:ext uri="{BB962C8B-B14F-4D97-AF65-F5344CB8AC3E}">
        <p14:creationId xmlns:p14="http://schemas.microsoft.com/office/powerpoint/2010/main" val="400464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401619"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Duolingo</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07167" y="1928534"/>
            <a:ext cx="10377665" cy="3139321"/>
          </a:xfrm>
          <a:prstGeom prst="rect">
            <a:avLst/>
          </a:prstGeom>
          <a:noFill/>
        </p:spPr>
        <p:txBody>
          <a:bodyPr wrap="square" rtlCol="0">
            <a:spAutoFit/>
          </a:bodyPr>
          <a:lstStyle/>
          <a:p>
            <a:pPr algn="just"/>
            <a:r>
              <a:rPr lang="es-ES" dirty="0">
                <a:latin typeface="Century Gothic" panose="020B0502020202020204" pitchFamily="34" charset="0"/>
              </a:rPr>
              <a:t>Se le solicitan datos sobre el nombre del aula, idioma que hablan los estudiantes y el idioma que van aprender, luego debe elegir la forma en la que los alumnos van a acceder a la clase, para esto hay dos opciones: </a:t>
            </a:r>
          </a:p>
          <a:p>
            <a:pPr algn="just"/>
            <a:endParaRPr lang="es-ES" dirty="0">
              <a:latin typeface="Century Gothic" panose="020B0502020202020204" pitchFamily="34" charset="0"/>
            </a:endParaRPr>
          </a:p>
          <a:p>
            <a:pPr marL="342900" indent="-342900" algn="just">
              <a:buAutoNum type="arabicPeriod"/>
            </a:pPr>
            <a:r>
              <a:rPr lang="es-ES" dirty="0">
                <a:latin typeface="Century Gothic" panose="020B0502020202020204" pitchFamily="34" charset="0"/>
              </a:rPr>
              <a:t>Link</a:t>
            </a:r>
          </a:p>
          <a:p>
            <a:pPr marL="342900" indent="-342900" algn="just">
              <a:buAutoNum type="arabicPeriod"/>
            </a:pPr>
            <a:r>
              <a:rPr lang="es-ES" dirty="0">
                <a:latin typeface="Century Gothic" panose="020B0502020202020204" pitchFamily="34" charset="0"/>
              </a:rPr>
              <a:t>Crear una cuenta para cada estudiante</a:t>
            </a:r>
          </a:p>
          <a:p>
            <a:pPr algn="just"/>
            <a:endParaRPr lang="es-ES" dirty="0">
              <a:latin typeface="Century Gothic" panose="020B0502020202020204" pitchFamily="34" charset="0"/>
            </a:endParaRPr>
          </a:p>
          <a:p>
            <a:pPr algn="just"/>
            <a:r>
              <a:rPr lang="es-ES" dirty="0">
                <a:latin typeface="Century Gothic" panose="020B0502020202020204" pitchFamily="34" charset="0"/>
              </a:rPr>
              <a:t>Elija el link o enlace y luego se lo va a generar para que este sea enviado por cualquier medio a los estudiantes. También le da la posibilidad de dar un código de clase para que los alumnos ingresen. </a:t>
            </a:r>
          </a:p>
          <a:p>
            <a:pPr algn="just"/>
            <a:endParaRPr lang="es-ES" dirty="0">
              <a:latin typeface="Century Gothic" panose="020B0502020202020204" pitchFamily="34"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spTree>
    <p:extLst>
      <p:ext uri="{BB962C8B-B14F-4D97-AF65-F5344CB8AC3E}">
        <p14:creationId xmlns:p14="http://schemas.microsoft.com/office/powerpoint/2010/main" val="3786261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401619" cy="707886"/>
          </a:xfrm>
          <a:prstGeom prst="rect">
            <a:avLst/>
          </a:prstGeom>
          <a:noFill/>
        </p:spPr>
        <p:txBody>
          <a:bodyPr wrap="none" rtlCol="0">
            <a:spAutoFit/>
          </a:bodyPr>
          <a:lstStyle/>
          <a:p>
            <a:r>
              <a:rPr lang="es-ES_tradnl" sz="4000" b="1" dirty="0">
                <a:solidFill>
                  <a:schemeClr val="accent5">
                    <a:lumMod val="50000"/>
                  </a:schemeClr>
                </a:solidFill>
                <a:latin typeface="Century Gothic" panose="020B0502020202020204" pitchFamily="34" charset="0"/>
                <a:ea typeface="Arial Black" charset="0"/>
                <a:cs typeface="Arial Black" charset="0"/>
              </a:rPr>
              <a:t>Duolingo</a:t>
            </a: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3" name="Imagen 2" descr="Captura de pantalla de un celular&#10;&#10;Descripción generada automáticamente">
            <a:extLst>
              <a:ext uri="{FF2B5EF4-FFF2-40B4-BE49-F238E27FC236}">
                <a16:creationId xmlns:a16="http://schemas.microsoft.com/office/drawing/2014/main" id="{432273BA-5CCC-4183-8642-19E6A4E5ED5A}"/>
              </a:ext>
            </a:extLst>
          </p:cNvPr>
          <p:cNvPicPr>
            <a:picLocks noChangeAspect="1"/>
          </p:cNvPicPr>
          <p:nvPr/>
        </p:nvPicPr>
        <p:blipFill rotWithShape="1">
          <a:blip r:embed="rId3"/>
          <a:srcRect r="5204"/>
          <a:stretch/>
        </p:blipFill>
        <p:spPr>
          <a:xfrm>
            <a:off x="960895" y="2120921"/>
            <a:ext cx="7527433" cy="4341791"/>
          </a:xfrm>
          <a:prstGeom prst="rect">
            <a:avLst/>
          </a:prstGeom>
        </p:spPr>
      </p:pic>
    </p:spTree>
    <p:extLst>
      <p:ext uri="{BB962C8B-B14F-4D97-AF65-F5344CB8AC3E}">
        <p14:creationId xmlns:p14="http://schemas.microsoft.com/office/powerpoint/2010/main" val="301883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2401619" cy="707886"/>
          </a:xfrm>
          <a:prstGeom prst="rect">
            <a:avLst/>
          </a:prstGeom>
          <a:noFill/>
        </p:spPr>
        <p:txBody>
          <a:bodyPr wrap="none" rtlCol="0">
            <a:spAutoFit/>
          </a:bodyPr>
          <a:lstStyle/>
          <a:p>
            <a:r>
              <a:rPr lang="es-ES_tradnl" sz="4000" b="1">
                <a:solidFill>
                  <a:schemeClr val="accent5">
                    <a:lumMod val="50000"/>
                  </a:schemeClr>
                </a:solidFill>
                <a:latin typeface="Century Gothic" panose="020B0502020202020204" pitchFamily="34" charset="0"/>
                <a:ea typeface="Arial Black" charset="0"/>
                <a:cs typeface="Arial Black" charset="0"/>
              </a:rPr>
              <a:t>Duolingo</a:t>
            </a:r>
            <a:endParaRPr lang="es-ES_tradnl" sz="4000" b="1" dirty="0">
              <a:solidFill>
                <a:schemeClr val="accent5">
                  <a:lumMod val="50000"/>
                </a:schemeClr>
              </a:solidFill>
              <a:latin typeface="Century Gothic" panose="020B0502020202020204" pitchFamily="34" charset="0"/>
              <a:ea typeface="Arial Black" charset="0"/>
              <a:cs typeface="Arial Black" charset="0"/>
            </a:endParaRP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2004075"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Actividad</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1022888" y="2324930"/>
            <a:ext cx="10377665" cy="923330"/>
          </a:xfrm>
          <a:prstGeom prst="rect">
            <a:avLst/>
          </a:prstGeom>
          <a:noFill/>
        </p:spPr>
        <p:txBody>
          <a:bodyPr wrap="square" rtlCol="0">
            <a:spAutoFit/>
          </a:bodyPr>
          <a:lstStyle/>
          <a:p>
            <a:pPr marL="342900" indent="-342900" algn="just">
              <a:buAutoNum type="arabicPeriod"/>
            </a:pPr>
            <a:r>
              <a:rPr lang="es-ES" dirty="0">
                <a:latin typeface="Century Gothic" panose="020B0502020202020204" pitchFamily="34" charset="0"/>
              </a:rPr>
              <a:t>Crea un aula por medio de un enlace, </a:t>
            </a:r>
            <a:r>
              <a:rPr lang="es-ES" dirty="0" err="1">
                <a:latin typeface="Century Gothic" panose="020B0502020202020204" pitchFamily="34" charset="0"/>
              </a:rPr>
              <a:t>envia</a:t>
            </a:r>
            <a:r>
              <a:rPr lang="es-ES" dirty="0">
                <a:latin typeface="Century Gothic" panose="020B0502020202020204" pitchFamily="34" charset="0"/>
              </a:rPr>
              <a:t> el enlace a 3 estudiantes y crea la cuenta de 2 estudiantes más.</a:t>
            </a:r>
          </a:p>
          <a:p>
            <a:pPr marL="342900" indent="-342900" algn="just">
              <a:buAutoNum type="arabicPeriod"/>
            </a:pPr>
            <a:r>
              <a:rPr lang="es-ES" dirty="0">
                <a:latin typeface="Century Gothic" panose="020B0502020202020204" pitchFamily="34" charset="0"/>
              </a:rPr>
              <a:t>Documentar el proceso en un documento Word</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2" name="Imagen 1">
            <a:extLst>
              <a:ext uri="{FF2B5EF4-FFF2-40B4-BE49-F238E27FC236}">
                <a16:creationId xmlns:a16="http://schemas.microsoft.com/office/drawing/2014/main" id="{406BD985-96AF-4B93-A527-FDD072A722C9}"/>
              </a:ext>
            </a:extLst>
          </p:cNvPr>
          <p:cNvPicPr>
            <a:picLocks noChangeAspect="1"/>
          </p:cNvPicPr>
          <p:nvPr/>
        </p:nvPicPr>
        <p:blipFill rotWithShape="1">
          <a:blip r:embed="rId3"/>
          <a:srcRect t="3164" r="5936"/>
          <a:stretch/>
        </p:blipFill>
        <p:spPr>
          <a:xfrm>
            <a:off x="3361987" y="3429000"/>
            <a:ext cx="2888502" cy="2637735"/>
          </a:xfrm>
          <a:prstGeom prst="rect">
            <a:avLst/>
          </a:prstGeom>
        </p:spPr>
      </p:pic>
      <p:sp>
        <p:nvSpPr>
          <p:cNvPr id="8" name="CuadroTexto 8">
            <a:extLst>
              <a:ext uri="{FF2B5EF4-FFF2-40B4-BE49-F238E27FC236}">
                <a16:creationId xmlns:a16="http://schemas.microsoft.com/office/drawing/2014/main" id="{E8D6AEC2-2D43-4B55-A7E5-8FFD683681A8}"/>
              </a:ext>
            </a:extLst>
          </p:cNvPr>
          <p:cNvSpPr txBox="1"/>
          <p:nvPr/>
        </p:nvSpPr>
        <p:spPr>
          <a:xfrm>
            <a:off x="3810283" y="6066735"/>
            <a:ext cx="3559126" cy="276999"/>
          </a:xfrm>
          <a:prstGeom prst="rect">
            <a:avLst/>
          </a:prstGeom>
          <a:noFill/>
        </p:spPr>
        <p:txBody>
          <a:bodyPr wrap="square" rtlCol="0">
            <a:spAutoFit/>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1200" dirty="0">
                <a:solidFill>
                  <a:schemeClr val="bg2">
                    <a:lumMod val="50000"/>
                  </a:schemeClr>
                </a:solidFill>
                <a:latin typeface="Century Gothic" panose="020B0502020202020204" pitchFamily="34" charset="0"/>
              </a:rPr>
              <a:t>Fuente: Freepik.es</a:t>
            </a:r>
          </a:p>
        </p:txBody>
      </p:sp>
    </p:spTree>
    <p:extLst>
      <p:ext uri="{BB962C8B-B14F-4D97-AF65-F5344CB8AC3E}">
        <p14:creationId xmlns:p14="http://schemas.microsoft.com/office/powerpoint/2010/main" val="6439882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303</Words>
  <Application>Microsoft Office PowerPoint</Application>
  <PresentationFormat>Panorámica</PresentationFormat>
  <Paragraphs>33</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Arial Black</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sara manuela guerrero castaño</cp:lastModifiedBy>
  <cp:revision>28</cp:revision>
  <dcterms:created xsi:type="dcterms:W3CDTF">2019-06-05T22:15:46Z</dcterms:created>
  <dcterms:modified xsi:type="dcterms:W3CDTF">2020-10-19T16:22:56Z</dcterms:modified>
</cp:coreProperties>
</file>