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1" r:id="rId5"/>
    <p:sldId id="269" r:id="rId6"/>
    <p:sldId id="270" r:id="rId7"/>
    <p:sldId id="276" r:id="rId8"/>
    <p:sldId id="277" r:id="rId9"/>
    <p:sldId id="278" r:id="rId10"/>
    <p:sldId id="279" r:id="rId11"/>
    <p:sldId id="275" r:id="rId12"/>
    <p:sldId id="259" r:id="rId1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43"/>
  </p:normalViewPr>
  <p:slideViewPr>
    <p:cSldViewPr snapToGrid="0" snapToObjects="1">
      <p:cViewPr varScale="1">
        <p:scale>
          <a:sx n="68" d="100"/>
          <a:sy n="68" d="100"/>
        </p:scale>
        <p:origin x="7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7C1E8-6342-FB47-8FDE-E9C960F3D1F7}" type="datetimeFigureOut">
              <a:rPr lang="es-ES_tradnl" smtClean="0"/>
              <a:t>16/08/2020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4BFE2-5016-414E-9062-24D415690FFE}" type="slidenum">
              <a:rPr lang="es-ES_tradnl" smtClean="0"/>
              <a:t>‹Nº›</a:t>
            </a:fld>
            <a:endParaRPr lang="es-ES_tradnl"/>
          </a:p>
        </p:txBody>
      </p:sp>
    </p:spTree>
    <p:extLst>
      <p:ext uri="{BB962C8B-B14F-4D97-AF65-F5344CB8AC3E}">
        <p14:creationId xmlns:p14="http://schemas.microsoft.com/office/powerpoint/2010/main" val="74431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3C84BFE2-5016-414E-9062-24D415690FFE}" type="slidenum">
              <a:rPr lang="es-ES_tradnl" smtClean="0"/>
              <a:t>12</a:t>
            </a:fld>
            <a:endParaRPr lang="es-ES_tradnl"/>
          </a:p>
        </p:txBody>
      </p:sp>
    </p:spTree>
    <p:extLst>
      <p:ext uri="{BB962C8B-B14F-4D97-AF65-F5344CB8AC3E}">
        <p14:creationId xmlns:p14="http://schemas.microsoft.com/office/powerpoint/2010/main" val="56891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3393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38946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96082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53387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87773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85254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44048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978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9626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2408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06AD917-140C-DC40-9915-CBD01D2F6C1D}" type="datetimeFigureOut">
              <a:rPr lang="es-ES_tradnl" smtClean="0"/>
              <a:t>16/08/2020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64776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AD917-140C-DC40-9915-CBD01D2F6C1D}" type="datetimeFigureOut">
              <a:rPr lang="es-ES_tradnl" smtClean="0"/>
              <a:t>16/08/2020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47145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labs.edu.in/?lan=es-E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Tree>
    <p:extLst>
      <p:ext uri="{BB962C8B-B14F-4D97-AF65-F5344CB8AC3E}">
        <p14:creationId xmlns:p14="http://schemas.microsoft.com/office/powerpoint/2010/main" val="167006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63385"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AMRITA</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369332"/>
          </a:xfrm>
          <a:prstGeom prst="rect">
            <a:avLst/>
          </a:prstGeom>
          <a:noFill/>
        </p:spPr>
        <p:txBody>
          <a:bodyPr wrap="square" rtlCol="0">
            <a:spAutoFit/>
          </a:bodyPr>
          <a:lstStyle/>
          <a:p>
            <a:pPr algn="just"/>
            <a:r>
              <a:rPr lang="es-ES" dirty="0">
                <a:latin typeface="Century Gothic" panose="020B0502020202020204" pitchFamily="34" charset="0"/>
              </a:rPr>
              <a:t>Desde el menú del lado izquierdo puede cambiar el lente y la posición con las flechas. </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7" name="Imagen 6">
            <a:extLst>
              <a:ext uri="{FF2B5EF4-FFF2-40B4-BE49-F238E27FC236}">
                <a16:creationId xmlns:a16="http://schemas.microsoft.com/office/drawing/2014/main" id="{DCA86AB2-8BA5-4676-8A1D-4056E849E536}"/>
              </a:ext>
            </a:extLst>
          </p:cNvPr>
          <p:cNvPicPr>
            <a:picLocks noChangeAspect="1"/>
          </p:cNvPicPr>
          <p:nvPr/>
        </p:nvPicPr>
        <p:blipFill>
          <a:blip r:embed="rId3"/>
          <a:stretch>
            <a:fillRect/>
          </a:stretch>
        </p:blipFill>
        <p:spPr>
          <a:xfrm>
            <a:off x="1992586" y="2435350"/>
            <a:ext cx="6152607" cy="4187302"/>
          </a:xfrm>
          <a:prstGeom prst="rect">
            <a:avLst/>
          </a:prstGeom>
        </p:spPr>
      </p:pic>
    </p:spTree>
    <p:extLst>
      <p:ext uri="{BB962C8B-B14F-4D97-AF65-F5344CB8AC3E}">
        <p14:creationId xmlns:p14="http://schemas.microsoft.com/office/powerpoint/2010/main" val="55223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63385" cy="1323439"/>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AMRITA</a:t>
            </a:r>
          </a:p>
          <a:p>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2004075"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Actividad</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1022888" y="2324930"/>
            <a:ext cx="10377665" cy="1200329"/>
          </a:xfrm>
          <a:prstGeom prst="rect">
            <a:avLst/>
          </a:prstGeom>
          <a:noFill/>
        </p:spPr>
        <p:txBody>
          <a:bodyPr wrap="square" rtlCol="0">
            <a:spAutoFit/>
          </a:bodyPr>
          <a:lstStyle/>
          <a:p>
            <a:pPr marL="342900" indent="-342900" algn="just">
              <a:buAutoNum type="arabicPeriod"/>
            </a:pPr>
            <a:r>
              <a:rPr lang="es-ES" dirty="0">
                <a:latin typeface="Century Gothic" panose="020B0502020202020204" pitchFamily="34" charset="0"/>
              </a:rPr>
              <a:t>Describa como puede usar estas herramienta en el aula y en que temas las podrías usar</a:t>
            </a:r>
          </a:p>
          <a:p>
            <a:pPr marL="342900" indent="-342900" algn="just">
              <a:buAutoNum type="arabicPeriod"/>
            </a:pPr>
            <a:r>
              <a:rPr lang="es-ES" dirty="0">
                <a:latin typeface="Century Gothic" panose="020B0502020202020204" pitchFamily="34" charset="0"/>
              </a:rPr>
              <a:t>Que elementos o actividades puede agregar a la clase para que el laboratorio cumpla su objetivo </a:t>
            </a:r>
            <a:r>
              <a:rPr lang="es-ES">
                <a:latin typeface="Century Gothic" panose="020B0502020202020204" pitchFamily="34" charset="0"/>
              </a:rPr>
              <a:t>de aprendizaje </a:t>
            </a:r>
            <a:endParaRPr lang="es-ES" dirty="0">
              <a:latin typeface="Century Gothic" panose="020B0502020202020204" pitchFamily="34" charset="0"/>
            </a:endParaRPr>
          </a:p>
          <a:p>
            <a:pPr marL="342900" indent="-342900" algn="just">
              <a:buAutoNum type="arabicPeriod"/>
            </a:pPr>
            <a:endParaRPr lang="es-ES" dirty="0">
              <a:latin typeface="Century Gothic" panose="020B0502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406BD985-96AF-4B93-A527-FDD072A722C9}"/>
              </a:ext>
            </a:extLst>
          </p:cNvPr>
          <p:cNvPicPr>
            <a:picLocks noChangeAspect="1"/>
          </p:cNvPicPr>
          <p:nvPr/>
        </p:nvPicPr>
        <p:blipFill rotWithShape="1">
          <a:blip r:embed="rId3"/>
          <a:srcRect t="3164" r="5936"/>
          <a:stretch/>
        </p:blipFill>
        <p:spPr>
          <a:xfrm>
            <a:off x="3361987" y="3429000"/>
            <a:ext cx="2888502" cy="2637735"/>
          </a:xfrm>
          <a:prstGeom prst="rect">
            <a:avLst/>
          </a:prstGeom>
        </p:spPr>
      </p:pic>
      <p:sp>
        <p:nvSpPr>
          <p:cNvPr id="8" name="CuadroTexto 8">
            <a:extLst>
              <a:ext uri="{FF2B5EF4-FFF2-40B4-BE49-F238E27FC236}">
                <a16:creationId xmlns:a16="http://schemas.microsoft.com/office/drawing/2014/main" id="{E8D6AEC2-2D43-4B55-A7E5-8FFD683681A8}"/>
              </a:ext>
            </a:extLst>
          </p:cNvPr>
          <p:cNvSpPr txBox="1"/>
          <p:nvPr/>
        </p:nvSpPr>
        <p:spPr>
          <a:xfrm>
            <a:off x="3810283" y="6066735"/>
            <a:ext cx="3559126" cy="276999"/>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200" dirty="0">
                <a:solidFill>
                  <a:schemeClr val="bg2">
                    <a:lumMod val="50000"/>
                  </a:schemeClr>
                </a:solidFill>
                <a:latin typeface="Century Gothic" panose="020B0502020202020204" pitchFamily="34" charset="0"/>
              </a:rPr>
              <a:t>Fuente: Freepik.es</a:t>
            </a:r>
          </a:p>
        </p:txBody>
      </p:sp>
    </p:spTree>
    <p:extLst>
      <p:ext uri="{BB962C8B-B14F-4D97-AF65-F5344CB8AC3E}">
        <p14:creationId xmlns:p14="http://schemas.microsoft.com/office/powerpoint/2010/main" val="64398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endParaRPr lang="es-ES_tradnl"/>
          </a:p>
        </p:txBody>
      </p:sp>
      <p:pic>
        <p:nvPicPr>
          <p:cNvPr id="4"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07"/>
            <a:ext cx="12192000" cy="6860033"/>
          </a:xfrm>
          <a:prstGeom prst="rect">
            <a:avLst/>
          </a:prstGeom>
        </p:spPr>
      </p:pic>
      <p:sp>
        <p:nvSpPr>
          <p:cNvPr id="5" name="CuadroTexto 4">
            <a:extLst>
              <a:ext uri="{FF2B5EF4-FFF2-40B4-BE49-F238E27FC236}">
                <a16:creationId xmlns:a16="http://schemas.microsoft.com/office/drawing/2014/main" id="{29053C23-7E99-2945-99C6-C4067D2883E2}"/>
              </a:ext>
            </a:extLst>
          </p:cNvPr>
          <p:cNvSpPr txBox="1"/>
          <p:nvPr/>
        </p:nvSpPr>
        <p:spPr>
          <a:xfrm>
            <a:off x="2905327" y="2227215"/>
            <a:ext cx="6381345" cy="1323439"/>
          </a:xfrm>
          <a:prstGeom prst="rect">
            <a:avLst/>
          </a:prstGeom>
          <a:noFill/>
        </p:spPr>
        <p:txBody>
          <a:bodyPr wrap="square" rtlCol="0">
            <a:spAutoFit/>
          </a:bodyPr>
          <a:lstStyle/>
          <a:p>
            <a:pPr algn="ctr"/>
            <a:r>
              <a:rPr lang="es-ES" sz="8000" dirty="0">
                <a:solidFill>
                  <a:srgbClr val="FFC000"/>
                </a:solidFill>
                <a:latin typeface="Arial Black" charset="0"/>
                <a:ea typeface="Arial Black" charset="0"/>
                <a:cs typeface="Arial Black" charset="0"/>
              </a:rPr>
              <a:t>¡GRACIAS!</a:t>
            </a:r>
            <a:endParaRPr lang="es-ES_tradnl" sz="8000" dirty="0">
              <a:solidFill>
                <a:srgbClr val="FFC000"/>
              </a:solidFill>
              <a:latin typeface="Arial Black" charset="0"/>
              <a:ea typeface="Arial Black" charset="0"/>
              <a:cs typeface="Arial Black" charset="0"/>
            </a:endParaRPr>
          </a:p>
        </p:txBody>
      </p:sp>
    </p:spTree>
    <p:extLst>
      <p:ext uri="{BB962C8B-B14F-4D97-AF65-F5344CB8AC3E}">
        <p14:creationId xmlns:p14="http://schemas.microsoft.com/office/powerpoint/2010/main" val="97051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775"/>
            <a:ext cx="12192000" cy="6860033"/>
          </a:xfrm>
        </p:spPr>
      </p:pic>
      <p:sp>
        <p:nvSpPr>
          <p:cNvPr id="5" name="CuadroTexto 4">
            <a:extLst>
              <a:ext uri="{FF2B5EF4-FFF2-40B4-BE49-F238E27FC236}">
                <a16:creationId xmlns:a16="http://schemas.microsoft.com/office/drawing/2014/main" id="{29053C23-7E99-2945-99C6-C4067D2883E2}"/>
              </a:ext>
            </a:extLst>
          </p:cNvPr>
          <p:cNvSpPr txBox="1"/>
          <p:nvPr/>
        </p:nvSpPr>
        <p:spPr>
          <a:xfrm>
            <a:off x="1128405" y="1848255"/>
            <a:ext cx="7776443" cy="3046988"/>
          </a:xfrm>
          <a:prstGeom prst="rect">
            <a:avLst/>
          </a:prstGeom>
          <a:noFill/>
        </p:spPr>
        <p:txBody>
          <a:bodyPr wrap="square" rtlCol="0">
            <a:spAutoFit/>
          </a:bodyPr>
          <a:lstStyle/>
          <a:p>
            <a:r>
              <a:rPr lang="es-ES" sz="4800" b="1" dirty="0">
                <a:solidFill>
                  <a:srgbClr val="FFC000"/>
                </a:solidFill>
                <a:latin typeface="Century Gothic" panose="020B0502020202020204" pitchFamily="34" charset="0"/>
                <a:ea typeface="Arial Black" charset="0"/>
                <a:cs typeface="Arial Black" charset="0"/>
              </a:rPr>
              <a:t>HERRAMIENTAS DE APOYO EN EL PROCESO EDUCATIVO</a:t>
            </a:r>
          </a:p>
          <a:p>
            <a:endParaRPr lang="es-ES_tradnl" sz="4800" dirty="0">
              <a:solidFill>
                <a:srgbClr val="FFC000"/>
              </a:solidFill>
              <a:latin typeface="Arial Black" charset="0"/>
              <a:ea typeface="Arial Black" charset="0"/>
              <a:cs typeface="Arial Black" charset="0"/>
            </a:endParaRPr>
          </a:p>
        </p:txBody>
      </p:sp>
      <p:sp>
        <p:nvSpPr>
          <p:cNvPr id="6" name="CuadroTexto 5">
            <a:extLst>
              <a:ext uri="{FF2B5EF4-FFF2-40B4-BE49-F238E27FC236}">
                <a16:creationId xmlns:a16="http://schemas.microsoft.com/office/drawing/2014/main" id="{8B57447F-D7DA-4B18-8100-B8AFACAAA9CC}"/>
              </a:ext>
            </a:extLst>
          </p:cNvPr>
          <p:cNvSpPr txBox="1"/>
          <p:nvPr/>
        </p:nvSpPr>
        <p:spPr>
          <a:xfrm>
            <a:off x="1128405" y="4541300"/>
            <a:ext cx="2063385" cy="707886"/>
          </a:xfrm>
          <a:prstGeom prst="rect">
            <a:avLst/>
          </a:prstGeom>
          <a:noFill/>
        </p:spPr>
        <p:txBody>
          <a:bodyPr wrap="none" rtlCol="0">
            <a:spAutoFit/>
          </a:bodyPr>
          <a:lstStyle/>
          <a:p>
            <a:r>
              <a:rPr lang="es-ES_tradnl" sz="4000" b="1">
                <a:solidFill>
                  <a:schemeClr val="accent5">
                    <a:lumMod val="50000"/>
                  </a:schemeClr>
                </a:solidFill>
                <a:latin typeface="Century Gothic" panose="020B0502020202020204" pitchFamily="34" charset="0"/>
                <a:ea typeface="Arial Black" charset="0"/>
                <a:cs typeface="Arial Black" charset="0"/>
              </a:rPr>
              <a:t>AMRITA</a:t>
            </a:r>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Tree>
    <p:extLst>
      <p:ext uri="{BB962C8B-B14F-4D97-AF65-F5344CB8AC3E}">
        <p14:creationId xmlns:p14="http://schemas.microsoft.com/office/powerpoint/2010/main" val="139527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63385"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AMRITA</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963999"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¿Qué es?</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60895" y="2251700"/>
            <a:ext cx="10911791" cy="2000548"/>
          </a:xfrm>
          <a:prstGeom prst="rect">
            <a:avLst/>
          </a:prstGeom>
          <a:noFill/>
        </p:spPr>
        <p:txBody>
          <a:bodyPr wrap="square" rtlCol="0">
            <a:spAutoFit/>
          </a:bodyPr>
          <a:lstStyle/>
          <a:p>
            <a:pPr algn="just" fontAlgn="base"/>
            <a:r>
              <a:rPr lang="es-ES" dirty="0">
                <a:latin typeface="Century Gothic" panose="020B0502020202020204" pitchFamily="34" charset="0"/>
              </a:rPr>
              <a:t>Es una página web gratuita donde se pueden realizar laboratorios virtuales sobre la ley de la conservación de la materia, reacciones exotérmicas y endotérmicas, diferencias entre mezcla y compuesto, determinar el PH en soluciones, análisis de carbohidratos entre otros.</a:t>
            </a:r>
          </a:p>
          <a:p>
            <a:pPr algn="just" fontAlgn="base"/>
            <a:r>
              <a:rPr lang="es-ES" dirty="0">
                <a:latin typeface="Century Gothic" panose="020B0502020202020204" pitchFamily="34" charset="0"/>
              </a:rPr>
              <a:t>En su página principal se puede encontrar contenido también para biología, inglés, física y matemáticas. </a:t>
            </a:r>
          </a:p>
          <a:p>
            <a:br>
              <a:rPr lang="es-ES" dirty="0"/>
            </a:br>
            <a:endParaRPr lang="es-ES_tradnl" sz="1600" dirty="0">
              <a:solidFill>
                <a:schemeClr val="tx1">
                  <a:lumMod val="65000"/>
                  <a:lumOff val="35000"/>
                </a:schemeClr>
              </a:solidFill>
              <a:latin typeface="Century Gothic" panose="020B0502020202020204" pitchFamily="34" charset="0"/>
              <a:ea typeface="Myriad Pro" charset="0"/>
              <a:cs typeface="Myriad Pro"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1026" name="Picture 2" descr="Amrita Virtual Labs - Interactive online laboratory for science ...">
            <a:extLst>
              <a:ext uri="{FF2B5EF4-FFF2-40B4-BE49-F238E27FC236}">
                <a16:creationId xmlns:a16="http://schemas.microsoft.com/office/drawing/2014/main" id="{4E5A02B2-6B88-4C95-A245-1FCF9C184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3429000"/>
            <a:ext cx="3037114" cy="303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7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63385"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AMRITA</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1022888" y="2100972"/>
            <a:ext cx="10377665" cy="369332"/>
          </a:xfrm>
          <a:prstGeom prst="rect">
            <a:avLst/>
          </a:prstGeom>
          <a:noFill/>
        </p:spPr>
        <p:txBody>
          <a:bodyPr wrap="square" rtlCol="0">
            <a:spAutoFit/>
          </a:bodyPr>
          <a:lstStyle/>
          <a:p>
            <a:pPr algn="just"/>
            <a:r>
              <a:rPr lang="es-ES" dirty="0">
                <a:latin typeface="Century Gothic" panose="020B0502020202020204" pitchFamily="34" charset="0"/>
              </a:rPr>
              <a:t>Ingrese al link: </a:t>
            </a:r>
            <a:r>
              <a:rPr lang="es-ES" dirty="0">
                <a:latin typeface="Century Gothic" panose="020B0502020202020204" pitchFamily="34" charset="0"/>
                <a:hlinkClick r:id="rId2"/>
              </a:rPr>
              <a:t>http://www.olabs.edu.in/?lan=es-ES</a:t>
            </a:r>
            <a:r>
              <a:rPr lang="es-ES" dirty="0">
                <a:latin typeface="Century Gothic" panose="020B0502020202020204" pitchFamily="34" charset="0"/>
              </a:rPr>
              <a:t> y de clic en la opción biología</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3" name="Imagen 2">
            <a:extLst>
              <a:ext uri="{FF2B5EF4-FFF2-40B4-BE49-F238E27FC236}">
                <a16:creationId xmlns:a16="http://schemas.microsoft.com/office/drawing/2014/main" id="{233DC6FA-6DCF-47E3-B820-C3DCAD6412C0}"/>
              </a:ext>
            </a:extLst>
          </p:cNvPr>
          <p:cNvPicPr>
            <a:picLocks noChangeAspect="1"/>
          </p:cNvPicPr>
          <p:nvPr/>
        </p:nvPicPr>
        <p:blipFill rotWithShape="1">
          <a:blip r:embed="rId4"/>
          <a:srcRect l="3444" t="12848" r="6372" b="6252"/>
          <a:stretch/>
        </p:blipFill>
        <p:spPr>
          <a:xfrm>
            <a:off x="2176440" y="2666671"/>
            <a:ext cx="6559598" cy="3308311"/>
          </a:xfrm>
          <a:prstGeom prst="rect">
            <a:avLst/>
          </a:prstGeom>
        </p:spPr>
      </p:pic>
    </p:spTree>
    <p:extLst>
      <p:ext uri="{BB962C8B-B14F-4D97-AF65-F5344CB8AC3E}">
        <p14:creationId xmlns:p14="http://schemas.microsoft.com/office/powerpoint/2010/main" val="206702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63385" cy="1323439"/>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AMRITA</a:t>
            </a:r>
          </a:p>
          <a:p>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646331"/>
          </a:xfrm>
          <a:prstGeom prst="rect">
            <a:avLst/>
          </a:prstGeom>
          <a:noFill/>
        </p:spPr>
        <p:txBody>
          <a:bodyPr wrap="square" rtlCol="0">
            <a:spAutoFit/>
          </a:bodyPr>
          <a:lstStyle/>
          <a:p>
            <a:pPr algn="just"/>
            <a:r>
              <a:rPr lang="es-ES" dirty="0">
                <a:latin typeface="Century Gothic" panose="020B0502020202020204" pitchFamily="34" charset="0"/>
              </a:rPr>
              <a:t>Cuando carguen los temas busque “</a:t>
            </a:r>
            <a:r>
              <a:rPr lang="es-ES" dirty="0" err="1">
                <a:latin typeface="Century Gothic" panose="020B0502020202020204" pitchFamily="34" charset="0"/>
              </a:rPr>
              <a:t>Study</a:t>
            </a:r>
            <a:r>
              <a:rPr lang="es-ES" dirty="0">
                <a:latin typeface="Century Gothic" panose="020B0502020202020204" pitchFamily="34" charset="0"/>
              </a:rPr>
              <a:t> mitosis in </a:t>
            </a:r>
            <a:r>
              <a:rPr lang="es-ES" dirty="0" err="1">
                <a:latin typeface="Century Gothic" panose="020B0502020202020204" pitchFamily="34" charset="0"/>
              </a:rPr>
              <a:t>onion</a:t>
            </a:r>
            <a:r>
              <a:rPr lang="es-ES" dirty="0">
                <a:latin typeface="Century Gothic" panose="020B0502020202020204" pitchFamily="34" charset="0"/>
              </a:rPr>
              <a:t> </a:t>
            </a:r>
            <a:r>
              <a:rPr lang="es-ES" dirty="0" err="1">
                <a:latin typeface="Century Gothic" panose="020B0502020202020204" pitchFamily="34" charset="0"/>
              </a:rPr>
              <a:t>root</a:t>
            </a:r>
            <a:r>
              <a:rPr lang="es-ES" dirty="0">
                <a:latin typeface="Century Gothic" panose="020B0502020202020204" pitchFamily="34" charset="0"/>
              </a:rPr>
              <a:t> </a:t>
            </a:r>
            <a:r>
              <a:rPr lang="es-ES" dirty="0" err="1">
                <a:latin typeface="Century Gothic" panose="020B0502020202020204" pitchFamily="34" charset="0"/>
              </a:rPr>
              <a:t>tip</a:t>
            </a:r>
            <a:r>
              <a:rPr lang="es-ES" dirty="0">
                <a:latin typeface="Century Gothic" panose="020B0502020202020204" pitchFamily="34" charset="0"/>
              </a:rPr>
              <a:t>” de la clase 12 que tiene la siguiente imagen en el inicio</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3" name="Imagen 2">
            <a:extLst>
              <a:ext uri="{FF2B5EF4-FFF2-40B4-BE49-F238E27FC236}">
                <a16:creationId xmlns:a16="http://schemas.microsoft.com/office/drawing/2014/main" id="{CDFE24EE-F499-4858-9135-586337137DE1}"/>
              </a:ext>
            </a:extLst>
          </p:cNvPr>
          <p:cNvPicPr>
            <a:picLocks noChangeAspect="1"/>
          </p:cNvPicPr>
          <p:nvPr/>
        </p:nvPicPr>
        <p:blipFill>
          <a:blip r:embed="rId3"/>
          <a:stretch>
            <a:fillRect/>
          </a:stretch>
        </p:blipFill>
        <p:spPr>
          <a:xfrm>
            <a:off x="2189798" y="2711957"/>
            <a:ext cx="6644714" cy="3142358"/>
          </a:xfrm>
          <a:prstGeom prst="rect">
            <a:avLst/>
          </a:prstGeom>
        </p:spPr>
      </p:pic>
      <p:sp>
        <p:nvSpPr>
          <p:cNvPr id="7" name="Rectángulo 6">
            <a:extLst>
              <a:ext uri="{FF2B5EF4-FFF2-40B4-BE49-F238E27FC236}">
                <a16:creationId xmlns:a16="http://schemas.microsoft.com/office/drawing/2014/main" id="{70B56EC5-76B3-4AC9-9690-42D50F882E06}"/>
              </a:ext>
            </a:extLst>
          </p:cNvPr>
          <p:cNvSpPr/>
          <p:nvPr/>
        </p:nvSpPr>
        <p:spPr>
          <a:xfrm>
            <a:off x="5711483" y="4283136"/>
            <a:ext cx="1266092" cy="1217332"/>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4597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63385"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AMRITA</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1754326"/>
          </a:xfrm>
          <a:prstGeom prst="rect">
            <a:avLst/>
          </a:prstGeom>
          <a:noFill/>
        </p:spPr>
        <p:txBody>
          <a:bodyPr wrap="square" rtlCol="0">
            <a:spAutoFit/>
          </a:bodyPr>
          <a:lstStyle/>
          <a:p>
            <a:pPr algn="just"/>
            <a:r>
              <a:rPr lang="es-ES" dirty="0">
                <a:latin typeface="Century Gothic" panose="020B0502020202020204" pitchFamily="34" charset="0"/>
              </a:rPr>
              <a:t>Cada una de las prácticas de laboratorio tiene varias secciones donde se explica la teoría y además se dan recursos extras para aprender más sobre el tema. </a:t>
            </a:r>
          </a:p>
          <a:p>
            <a:pPr algn="just"/>
            <a:endParaRPr lang="es-ES" dirty="0">
              <a:latin typeface="Century Gothic" panose="020B0502020202020204" pitchFamily="34" charset="0"/>
            </a:endParaRPr>
          </a:p>
          <a:p>
            <a:pPr algn="just"/>
            <a:r>
              <a:rPr lang="es-ES" b="1" dirty="0">
                <a:latin typeface="Century Gothic" panose="020B0502020202020204" pitchFamily="34" charset="0"/>
              </a:rPr>
              <a:t>Nota: </a:t>
            </a:r>
            <a:r>
              <a:rPr lang="es-ES" dirty="0">
                <a:latin typeface="Century Gothic" panose="020B0502020202020204" pitchFamily="34" charset="0"/>
              </a:rPr>
              <a:t>La información del laboratorio se encuentra en inglés pero en este ejemplo solo se va explicar la sección “Simulator”. Es importante contar con el apoyo del docente para que explique el tema antes de iniciar el laboratorio.</a:t>
            </a:r>
            <a:endParaRPr lang="es-ES" b="1" dirty="0">
              <a:latin typeface="Century Gothic" panose="020B0502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3" name="Imagen 2">
            <a:extLst>
              <a:ext uri="{FF2B5EF4-FFF2-40B4-BE49-F238E27FC236}">
                <a16:creationId xmlns:a16="http://schemas.microsoft.com/office/drawing/2014/main" id="{ECA140F7-CFE2-42F4-BE0E-CEFB0801E0BD}"/>
              </a:ext>
            </a:extLst>
          </p:cNvPr>
          <p:cNvPicPr>
            <a:picLocks noChangeAspect="1"/>
          </p:cNvPicPr>
          <p:nvPr/>
        </p:nvPicPr>
        <p:blipFill>
          <a:blip r:embed="rId3"/>
          <a:stretch>
            <a:fillRect/>
          </a:stretch>
        </p:blipFill>
        <p:spPr>
          <a:xfrm>
            <a:off x="3125987" y="3682860"/>
            <a:ext cx="4161078" cy="2665911"/>
          </a:xfrm>
          <a:prstGeom prst="rect">
            <a:avLst/>
          </a:prstGeom>
        </p:spPr>
      </p:pic>
    </p:spTree>
    <p:extLst>
      <p:ext uri="{BB962C8B-B14F-4D97-AF65-F5344CB8AC3E}">
        <p14:creationId xmlns:p14="http://schemas.microsoft.com/office/powerpoint/2010/main" val="400464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63385"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AMRITA</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369332"/>
          </a:xfrm>
          <a:prstGeom prst="rect">
            <a:avLst/>
          </a:prstGeom>
          <a:noFill/>
        </p:spPr>
        <p:txBody>
          <a:bodyPr wrap="square" rtlCol="0">
            <a:spAutoFit/>
          </a:bodyPr>
          <a:lstStyle/>
          <a:p>
            <a:pPr algn="just"/>
            <a:r>
              <a:rPr lang="es-ES" dirty="0" err="1">
                <a:latin typeface="Century Gothic" panose="020B0502020202020204" pitchFamily="34" charset="0"/>
              </a:rPr>
              <a:t>Dirijase</a:t>
            </a:r>
            <a:r>
              <a:rPr lang="es-ES" dirty="0">
                <a:latin typeface="Century Gothic" panose="020B0502020202020204" pitchFamily="34" charset="0"/>
              </a:rPr>
              <a:t> a “Simulator” y espere por lo menos 2 minutos para que el laboratorio cargue bien</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B2662E79-E4E6-44BF-B807-AA69138F34B8}"/>
              </a:ext>
            </a:extLst>
          </p:cNvPr>
          <p:cNvPicPr>
            <a:picLocks noChangeAspect="1"/>
          </p:cNvPicPr>
          <p:nvPr/>
        </p:nvPicPr>
        <p:blipFill>
          <a:blip r:embed="rId3"/>
          <a:stretch>
            <a:fillRect/>
          </a:stretch>
        </p:blipFill>
        <p:spPr>
          <a:xfrm>
            <a:off x="2224371" y="2364849"/>
            <a:ext cx="6220414" cy="4235176"/>
          </a:xfrm>
          <a:prstGeom prst="rect">
            <a:avLst/>
          </a:prstGeom>
        </p:spPr>
      </p:pic>
    </p:spTree>
    <p:extLst>
      <p:ext uri="{BB962C8B-B14F-4D97-AF65-F5344CB8AC3E}">
        <p14:creationId xmlns:p14="http://schemas.microsoft.com/office/powerpoint/2010/main" val="69927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63385"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AMRITA</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1200329"/>
          </a:xfrm>
          <a:prstGeom prst="rect">
            <a:avLst/>
          </a:prstGeom>
          <a:noFill/>
        </p:spPr>
        <p:txBody>
          <a:bodyPr wrap="square" rtlCol="0">
            <a:spAutoFit/>
          </a:bodyPr>
          <a:lstStyle/>
          <a:p>
            <a:pPr algn="just"/>
            <a:r>
              <a:rPr lang="es-ES" dirty="0">
                <a:latin typeface="Century Gothic" panose="020B0502020202020204" pitchFamily="34" charset="0"/>
              </a:rPr>
              <a:t>En la pantalla va a tener un microscopio 	y un portaobjetos de vidrio en la parte izquierda. Ahora debe arrastrar dicho portaobjetos a la estación del microscopio como se indica en la imagen </a:t>
            </a:r>
          </a:p>
          <a:p>
            <a:pPr algn="just"/>
            <a:endParaRPr lang="es-ES" dirty="0">
              <a:latin typeface="Century Gothic" panose="020B0502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7" name="Imagen 6">
            <a:extLst>
              <a:ext uri="{FF2B5EF4-FFF2-40B4-BE49-F238E27FC236}">
                <a16:creationId xmlns:a16="http://schemas.microsoft.com/office/drawing/2014/main" id="{38A52212-7989-4AE6-A0C3-C4DDDD203662}"/>
              </a:ext>
            </a:extLst>
          </p:cNvPr>
          <p:cNvPicPr>
            <a:picLocks noChangeAspect="1"/>
          </p:cNvPicPr>
          <p:nvPr/>
        </p:nvPicPr>
        <p:blipFill>
          <a:blip r:embed="rId3"/>
          <a:stretch>
            <a:fillRect/>
          </a:stretch>
        </p:blipFill>
        <p:spPr>
          <a:xfrm>
            <a:off x="2391508" y="2622313"/>
            <a:ext cx="5842262" cy="3977711"/>
          </a:xfrm>
          <a:prstGeom prst="rect">
            <a:avLst/>
          </a:prstGeom>
        </p:spPr>
      </p:pic>
      <p:cxnSp>
        <p:nvCxnSpPr>
          <p:cNvPr id="8" name="Conector: curvado 7">
            <a:extLst>
              <a:ext uri="{FF2B5EF4-FFF2-40B4-BE49-F238E27FC236}">
                <a16:creationId xmlns:a16="http://schemas.microsoft.com/office/drawing/2014/main" id="{EB9D4E5B-7ED1-44A0-BFAF-9489C7A040C5}"/>
              </a:ext>
            </a:extLst>
          </p:cNvPr>
          <p:cNvCxnSpPr/>
          <p:nvPr/>
        </p:nvCxnSpPr>
        <p:spPr>
          <a:xfrm flipV="1">
            <a:off x="5312639" y="5120640"/>
            <a:ext cx="1397650" cy="492369"/>
          </a:xfrm>
          <a:prstGeom prst="curvedConnector3">
            <a:avLst>
              <a:gd name="adj1" fmla="val 34902"/>
            </a:avLst>
          </a:prstGeom>
          <a:ln w="5715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1306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063385"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AMRITA</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646331"/>
          </a:xfrm>
          <a:prstGeom prst="rect">
            <a:avLst/>
          </a:prstGeom>
          <a:noFill/>
        </p:spPr>
        <p:txBody>
          <a:bodyPr wrap="square" rtlCol="0">
            <a:spAutoFit/>
          </a:bodyPr>
          <a:lstStyle/>
          <a:p>
            <a:pPr algn="just"/>
            <a:r>
              <a:rPr lang="es-ES" dirty="0">
                <a:latin typeface="Century Gothic" panose="020B0502020202020204" pitchFamily="34" charset="0"/>
              </a:rPr>
              <a:t>Luego de clic sobre el lente para ver el ejemplo</a:t>
            </a:r>
          </a:p>
          <a:p>
            <a:pPr algn="just"/>
            <a:endParaRPr lang="es-ES" dirty="0">
              <a:latin typeface="Century Gothic" panose="020B0502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3706B175-DE76-4B40-86B6-8DD3A878730C}"/>
              </a:ext>
            </a:extLst>
          </p:cNvPr>
          <p:cNvPicPr>
            <a:picLocks noChangeAspect="1"/>
          </p:cNvPicPr>
          <p:nvPr/>
        </p:nvPicPr>
        <p:blipFill rotWithShape="1">
          <a:blip r:embed="rId3"/>
          <a:srcRect l="22804" t="21158" r="20153" b="7877"/>
          <a:stretch/>
        </p:blipFill>
        <p:spPr>
          <a:xfrm>
            <a:off x="2370405" y="2334914"/>
            <a:ext cx="5570806" cy="3896444"/>
          </a:xfrm>
          <a:prstGeom prst="rect">
            <a:avLst/>
          </a:prstGeom>
        </p:spPr>
      </p:pic>
      <p:sp>
        <p:nvSpPr>
          <p:cNvPr id="3" name="Elipse 2">
            <a:extLst>
              <a:ext uri="{FF2B5EF4-FFF2-40B4-BE49-F238E27FC236}">
                <a16:creationId xmlns:a16="http://schemas.microsoft.com/office/drawing/2014/main" id="{5ECDC93A-D1D7-452D-B79D-AAFDE11E459B}"/>
              </a:ext>
            </a:extLst>
          </p:cNvPr>
          <p:cNvSpPr/>
          <p:nvPr/>
        </p:nvSpPr>
        <p:spPr>
          <a:xfrm>
            <a:off x="6471138" y="3102722"/>
            <a:ext cx="379828" cy="424752"/>
          </a:xfrm>
          <a:prstGeom prst="ellipse">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275045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334</Words>
  <Application>Microsoft Office PowerPoint</Application>
  <PresentationFormat>Panorámica</PresentationFormat>
  <Paragraphs>37</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Arial Black</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sara manuela guerrero castaño</cp:lastModifiedBy>
  <cp:revision>32</cp:revision>
  <dcterms:created xsi:type="dcterms:W3CDTF">2019-06-05T22:15:46Z</dcterms:created>
  <dcterms:modified xsi:type="dcterms:W3CDTF">2020-08-16T21:32:29Z</dcterms:modified>
</cp:coreProperties>
</file>