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62" r:id="rId3"/>
    <p:sldId id="257" r:id="rId4"/>
    <p:sldId id="261" r:id="rId5"/>
    <p:sldId id="263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3738" y="6148648"/>
            <a:ext cx="1171523" cy="709352"/>
          </a:xfrm>
        </p:spPr>
        <p:txBody>
          <a:bodyPr/>
          <a:lstStyle>
            <a:lvl1pPr>
              <a:defRPr sz="2000"/>
            </a:lvl1pPr>
          </a:lstStyle>
          <a:p>
            <a:fld id="{353439D1-8EA9-4DDC-BB32-9622C23BFEF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656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606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928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601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3782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4228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3818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599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7893738" y="6148648"/>
            <a:ext cx="1171523" cy="7093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3439D1-8EA9-4DDC-BB32-9622C23BFEF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7373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3738" y="6148648"/>
            <a:ext cx="1171523" cy="709352"/>
          </a:xfrm>
        </p:spPr>
        <p:txBody>
          <a:bodyPr/>
          <a:lstStyle>
            <a:lvl1pPr>
              <a:defRPr sz="2000"/>
            </a:lvl1pPr>
          </a:lstStyle>
          <a:p>
            <a:fld id="{353439D1-8EA9-4DDC-BB32-9622C23BFEF5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245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84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432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480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969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2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319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B300-B91C-4870-97D6-F8AA609FE71C}" type="datetimeFigureOut">
              <a:rPr lang="es-ES" smtClean="0"/>
              <a:t>14/08/2020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53439D1-8EA9-4DDC-BB32-9622C23BFE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442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imetoast.com/" TargetMode="External"/><Relationship Id="rId3" Type="http://schemas.openxmlformats.org/officeDocument/2006/relationships/hyperlink" Target="https://video-crop.com/" TargetMode="External"/><Relationship Id="rId7" Type="http://schemas.openxmlformats.org/officeDocument/2006/relationships/hyperlink" Target="https://pixabay.com/es/" TargetMode="External"/><Relationship Id="rId2" Type="http://schemas.openxmlformats.org/officeDocument/2006/relationships/hyperlink" Target="https://es.educapla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assroomclipart.com/" TargetMode="External"/><Relationship Id="rId5" Type="http://schemas.openxmlformats.org/officeDocument/2006/relationships/hyperlink" Target="https://www.remove.bg/upload" TargetMode="External"/><Relationship Id="rId4" Type="http://schemas.openxmlformats.org/officeDocument/2006/relationships/hyperlink" Target="https://online-video-cutter.com/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sz="6600" dirty="0"/>
              <a:t>OBJETOS DE APRENDIZAJE</a:t>
            </a:r>
            <a:endParaRPr lang="es-ES" sz="6600" dirty="0"/>
          </a:p>
        </p:txBody>
      </p:sp>
    </p:spTree>
    <p:extLst>
      <p:ext uri="{BB962C8B-B14F-4D97-AF65-F5344CB8AC3E}">
        <p14:creationId xmlns:p14="http://schemas.microsoft.com/office/powerpoint/2010/main" val="385775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dirty="0"/>
              <a:t>OA vs OVA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2148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OVA es objeto virtual de aprendizaje, y tiene como características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Multiplataforma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Interactivo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Acceso permanente</a:t>
            </a: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677334" y="4325287"/>
            <a:ext cx="8596668" cy="2148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Finalmente una OVA es una OA</a:t>
            </a: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9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/>
              <a:t>PEDAGOGÍA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0"/>
            <a:ext cx="3860967" cy="3923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2400" dirty="0"/>
              <a:t>Norma 1x1: </a:t>
            </a:r>
            <a:endParaRPr lang="es-ES" sz="2400" dirty="0"/>
          </a:p>
          <a:p>
            <a:r>
              <a:rPr lang="es-ES" sz="2400" dirty="0"/>
              <a:t>Esta indica se presta un minuto de atención por cada año de vida que tenga la persona. </a:t>
            </a:r>
            <a:endParaRPr lang="es-CO" sz="2400" dirty="0"/>
          </a:p>
          <a:p>
            <a:pPr marL="0" indent="0">
              <a:buNone/>
            </a:pPr>
            <a:endParaRPr lang="es-CO" sz="2400" dirty="0"/>
          </a:p>
          <a:p>
            <a:pPr marL="0" indent="0">
              <a:buNone/>
            </a:pPr>
            <a:r>
              <a:rPr lang="es-CO" sz="2400" dirty="0"/>
              <a:t>Teorías de aprendizaje</a:t>
            </a:r>
          </a:p>
          <a:p>
            <a:r>
              <a:rPr lang="es-CO" sz="2400" dirty="0"/>
              <a:t>Conductivismo</a:t>
            </a:r>
          </a:p>
          <a:p>
            <a:r>
              <a:rPr lang="es-CO" sz="2400" dirty="0"/>
              <a:t>Constructivismo</a:t>
            </a:r>
            <a:endParaRPr lang="es-ES" sz="2400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E1456AF-CB5A-41E1-A415-B8C16C3F1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8301" y="1094257"/>
            <a:ext cx="7285933" cy="475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3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dirty="0"/>
              <a:t>ASPECTOS PARA LA CREACIÓN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0"/>
            <a:ext cx="9795845" cy="39236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400" dirty="0"/>
              <a:t>Metodología ADDEI o ADDIE</a:t>
            </a:r>
          </a:p>
          <a:p>
            <a:r>
              <a:rPr lang="es-ES" sz="2400" dirty="0"/>
              <a:t>Análisis y obtención</a:t>
            </a:r>
          </a:p>
          <a:p>
            <a:r>
              <a:rPr lang="es-ES" sz="2400" dirty="0"/>
              <a:t>Diseño</a:t>
            </a:r>
          </a:p>
          <a:p>
            <a:r>
              <a:rPr lang="es-ES" sz="2400" dirty="0"/>
              <a:t>Desarrollo</a:t>
            </a:r>
          </a:p>
          <a:p>
            <a:r>
              <a:rPr lang="es-ES" sz="2400" dirty="0"/>
              <a:t>Evaluación</a:t>
            </a:r>
          </a:p>
          <a:p>
            <a:r>
              <a:rPr lang="es-ES" sz="2400" dirty="0"/>
              <a:t>Implementación</a:t>
            </a:r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r>
              <a:rPr lang="es-ES" sz="2400" dirty="0"/>
              <a:t>No debe tener principio ni fin, por lo que el usuario puede navegar libremente.</a:t>
            </a:r>
          </a:p>
          <a:p>
            <a:pPr marL="0" indent="0">
              <a:buNone/>
            </a:pPr>
            <a:endParaRPr lang="es-ES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8D7E79D-B559-4092-ABC8-7A0BDF472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185" y="2595582"/>
            <a:ext cx="6501124" cy="193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16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8E763-5DA5-4BAB-94F5-422715B63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CRITERIOS DE DISEÑO</a:t>
            </a:r>
          </a:p>
        </p:txBody>
      </p:sp>
      <p:pic>
        <p:nvPicPr>
          <p:cNvPr id="4" name="Marcador de contenido 5">
            <a:extLst>
              <a:ext uri="{FF2B5EF4-FFF2-40B4-BE49-F238E27FC236}">
                <a16:creationId xmlns:a16="http://schemas.microsoft.com/office/drawing/2014/main" id="{D5F41B20-BE76-4B19-A4FD-D0BB21EAD6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3989" y="1637216"/>
            <a:ext cx="8884955" cy="417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572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7EA75-48C2-4ADA-A4BC-9B56A3C37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CRITERIOS DE DISEÑO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C1C6499-3B2B-4904-9CFB-187A347B56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8139" y="1848255"/>
            <a:ext cx="8450882" cy="390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188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CD1B9D-A0A5-49B2-A942-5A4090EC3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CRITERIOS DE DISEÑO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89A61AFF-1538-4CAD-B14A-670F0F1A59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668" y="2036764"/>
            <a:ext cx="8957237" cy="316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85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945721-8CE5-4DE8-8D76-D541E8DF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/>
              <a:t>HERRAMIENTAS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D4C35F-8B2C-402B-984F-B32A5D35B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4277"/>
            <a:ext cx="10229478" cy="4467086"/>
          </a:xfrm>
        </p:spPr>
        <p:txBody>
          <a:bodyPr>
            <a:normAutofit fontScale="85000" lnSpcReduction="10000"/>
          </a:bodyPr>
          <a:lstStyle/>
          <a:p>
            <a:r>
              <a:rPr lang="es-CO" sz="2400" dirty="0"/>
              <a:t>Educaplay: permite crear juegos en línea que pueden ser compartidos. Enlace: </a:t>
            </a:r>
            <a:r>
              <a:rPr lang="es-CO" sz="2400" dirty="0">
                <a:hlinkClick r:id="rId2"/>
              </a:rPr>
              <a:t>https://es.educaplay.com/</a:t>
            </a:r>
            <a:endParaRPr lang="es-CO" sz="2400" dirty="0"/>
          </a:p>
          <a:p>
            <a:r>
              <a:rPr lang="es-CO" sz="2400" dirty="0"/>
              <a:t>Videos: cortar y girar</a:t>
            </a:r>
          </a:p>
          <a:p>
            <a:pPr lvl="1"/>
            <a:r>
              <a:rPr lang="es-CO" sz="2400" dirty="0"/>
              <a:t>Video </a:t>
            </a:r>
            <a:r>
              <a:rPr lang="es-CO" sz="2400" dirty="0" err="1"/>
              <a:t>Crop</a:t>
            </a:r>
            <a:r>
              <a:rPr lang="es-CO" sz="2400" dirty="0"/>
              <a:t>: Enlace: </a:t>
            </a:r>
            <a:r>
              <a:rPr lang="es-CO" sz="2400" dirty="0">
                <a:hlinkClick r:id="rId3"/>
              </a:rPr>
              <a:t>https://video-crop.com/</a:t>
            </a:r>
            <a:endParaRPr lang="es-CO" sz="2400" dirty="0"/>
          </a:p>
          <a:p>
            <a:pPr lvl="1"/>
            <a:r>
              <a:rPr lang="es-CO" sz="2400" dirty="0"/>
              <a:t>Online Video </a:t>
            </a:r>
            <a:r>
              <a:rPr lang="es-CO" sz="2400" dirty="0" err="1"/>
              <a:t>Cutter</a:t>
            </a:r>
            <a:r>
              <a:rPr lang="es-CO" sz="2400" dirty="0"/>
              <a:t>: Enlace: </a:t>
            </a:r>
            <a:r>
              <a:rPr lang="es-CO" sz="2400" dirty="0">
                <a:hlinkClick r:id="rId4"/>
              </a:rPr>
              <a:t>https://online-video-cutter.com/es/</a:t>
            </a:r>
            <a:endParaRPr lang="es-CO" sz="2400" dirty="0"/>
          </a:p>
          <a:p>
            <a:r>
              <a:rPr lang="es-CO" sz="2400" dirty="0"/>
              <a:t>Imágenes:</a:t>
            </a:r>
          </a:p>
          <a:p>
            <a:pPr lvl="1"/>
            <a:r>
              <a:rPr lang="es-CO" sz="2400" dirty="0" err="1"/>
              <a:t>Remove</a:t>
            </a:r>
            <a:r>
              <a:rPr lang="es-CO" sz="2400" dirty="0"/>
              <a:t>: remover el fondo de la imagen. Enlace: </a:t>
            </a:r>
            <a:r>
              <a:rPr lang="es-CO" sz="2400" dirty="0">
                <a:hlinkClick r:id="rId5"/>
              </a:rPr>
              <a:t>https://www.remove.bg/upload</a:t>
            </a:r>
            <a:endParaRPr lang="es-CO" sz="2400" dirty="0"/>
          </a:p>
          <a:p>
            <a:pPr lvl="1"/>
            <a:r>
              <a:rPr lang="es-CO" sz="2400" dirty="0" err="1"/>
              <a:t>Classroom</a:t>
            </a:r>
            <a:r>
              <a:rPr lang="es-CO" sz="2400" dirty="0"/>
              <a:t> </a:t>
            </a:r>
            <a:r>
              <a:rPr lang="es-CO" sz="2400" dirty="0" err="1"/>
              <a:t>Clipart</a:t>
            </a:r>
            <a:r>
              <a:rPr lang="es-CO" sz="2400" dirty="0"/>
              <a:t>: brinda imágenes y gifs gratuitos. Enlace: </a:t>
            </a:r>
            <a:r>
              <a:rPr lang="es-CO" sz="2400" dirty="0">
                <a:hlinkClick r:id="rId6"/>
              </a:rPr>
              <a:t>https://classroomclipart.com/</a:t>
            </a:r>
            <a:endParaRPr lang="es-CO" sz="2400" dirty="0"/>
          </a:p>
          <a:p>
            <a:pPr lvl="1"/>
            <a:r>
              <a:rPr lang="es-CO" sz="2400" dirty="0" err="1"/>
              <a:t>Pixabay</a:t>
            </a:r>
            <a:r>
              <a:rPr lang="es-CO" sz="2400" dirty="0"/>
              <a:t>: imágenes y videos gratuitos. Enlace: </a:t>
            </a:r>
            <a:r>
              <a:rPr lang="es-CO" sz="2400" dirty="0">
                <a:hlinkClick r:id="rId7"/>
              </a:rPr>
              <a:t>https://pixabay.com/es/</a:t>
            </a:r>
            <a:endParaRPr lang="es-CO" sz="2400" dirty="0"/>
          </a:p>
          <a:p>
            <a:r>
              <a:rPr lang="es-CO" sz="2400" dirty="0"/>
              <a:t>Time </a:t>
            </a:r>
            <a:r>
              <a:rPr lang="es-CO" sz="2400" dirty="0" err="1"/>
              <a:t>Toast</a:t>
            </a:r>
            <a:r>
              <a:rPr lang="es-CO" sz="2400" dirty="0"/>
              <a:t>: permite crear líneas de tiempo. Enlace: </a:t>
            </a:r>
            <a:r>
              <a:rPr lang="es-CO" sz="2400" dirty="0">
                <a:hlinkClick r:id="rId8"/>
              </a:rPr>
              <a:t>https://www.timetoast.com/</a:t>
            </a:r>
            <a:endParaRPr lang="es-CO" sz="2400" dirty="0"/>
          </a:p>
          <a:p>
            <a:pPr marL="0" indent="0">
              <a:buNone/>
            </a:pP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6982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</p:spPr>
        <p:txBody>
          <a:bodyPr/>
          <a:lstStyle/>
          <a:p>
            <a:pPr algn="ctr"/>
            <a:r>
              <a:rPr lang="es-CO" sz="4400" dirty="0"/>
              <a:t>CONTENIDO DEL CURSO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71296" y="1842654"/>
            <a:ext cx="10073793" cy="3690880"/>
          </a:xfrm>
        </p:spPr>
        <p:txBody>
          <a:bodyPr numCol="2">
            <a:noAutofit/>
          </a:bodyPr>
          <a:lstStyle/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Definiciones</a:t>
            </a: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Introducción a los objetos de aprendizaje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Características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Componentes editables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OA vs OVA</a:t>
            </a:r>
          </a:p>
          <a:p>
            <a:pPr marL="457200" lvl="1" indent="0">
              <a:buNone/>
            </a:pP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Componentes</a:t>
            </a: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Aspectos para la creación</a:t>
            </a: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Pedagogía</a:t>
            </a: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Herramientas</a:t>
            </a:r>
          </a:p>
        </p:txBody>
      </p:sp>
    </p:spTree>
    <p:extLst>
      <p:ext uri="{BB962C8B-B14F-4D97-AF65-F5344CB8AC3E}">
        <p14:creationId xmlns:p14="http://schemas.microsoft.com/office/powerpoint/2010/main" val="1420184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90049" y="76167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CO" sz="4800" dirty="0"/>
              <a:t>DEFINICIONES</a:t>
            </a:r>
            <a:endParaRPr lang="es-ES" sz="4800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OBJETO DE APRENDIZAJE</a:t>
            </a:r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1929023"/>
          </a:xfrm>
        </p:spPr>
        <p:txBody>
          <a:bodyPr>
            <a:normAutofit/>
          </a:bodyPr>
          <a:lstStyle/>
          <a:p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 estructurado de una forma significativa, asociado a un propósito educativo</a:t>
            </a:r>
            <a:endParaRPr lang="es-ES" sz="2400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3"/>
          </p:nvPr>
        </p:nvSpPr>
        <p:spPr>
          <a:xfrm>
            <a:off x="5545583" y="2160983"/>
            <a:ext cx="4185618" cy="576262"/>
          </a:xfrm>
        </p:spPr>
        <p:txBody>
          <a:bodyPr/>
          <a:lstStyle/>
          <a:p>
            <a:r>
              <a:rPr lang="es-CO" dirty="0"/>
              <a:t>OBJETO INFORMATIVO</a:t>
            </a:r>
            <a:endParaRPr lang="es-ES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4"/>
          </p:nvPr>
        </p:nvSpPr>
        <p:spPr>
          <a:xfrm>
            <a:off x="5545584" y="2815754"/>
            <a:ext cx="4185617" cy="2255867"/>
          </a:xfrm>
        </p:spPr>
        <p:txBody>
          <a:bodyPr>
            <a:normAutofit/>
          </a:bodyPr>
          <a:lstStyle/>
          <a:p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Willey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D. (1999) lo define como todo recurso digital que carece de filosofía, de teoría de aprendizaje y de instrucción</a:t>
            </a:r>
            <a:endParaRPr lang="es-ES" sz="2400" dirty="0"/>
          </a:p>
        </p:txBody>
      </p:sp>
      <p:sp>
        <p:nvSpPr>
          <p:cNvPr id="9" name="Menos 8"/>
          <p:cNvSpPr/>
          <p:nvPr/>
        </p:nvSpPr>
        <p:spPr>
          <a:xfrm>
            <a:off x="4967947" y="277091"/>
            <a:ext cx="235528" cy="56388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098" name="Picture 2" descr="Click to 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960" y="4276471"/>
            <a:ext cx="2961698" cy="2341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041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400" dirty="0"/>
              <a:t>DEFINICIONES</a:t>
            </a:r>
            <a:endParaRPr lang="es-ES" sz="4400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677334" y="1787237"/>
            <a:ext cx="5139806" cy="44342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dirty="0"/>
              <a:t>RECURSO DIGITAL</a:t>
            </a:r>
            <a:endParaRPr lang="es-ES" sz="2400" dirty="0"/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Cualquier información almacenada en formato digital</a:t>
            </a:r>
          </a:p>
          <a:p>
            <a:pPr marL="0" indent="0">
              <a:buNone/>
            </a:pP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CO" sz="2400" dirty="0"/>
              <a:t>REPOSITORIOS DE OBJETOS DE APRENDIZAJE </a:t>
            </a:r>
          </a:p>
          <a:p>
            <a:r>
              <a:rPr lang="es-CO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Colección estructurada de OA como un banco con metadatos asociados</a:t>
            </a:r>
            <a:endParaRPr lang="es-ES" sz="2400" dirty="0"/>
          </a:p>
          <a:p>
            <a:pPr marL="0" indent="0">
              <a:buNone/>
            </a:pP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Estudiante, Escribir, Teclado, Texto, Mujer, Inicio">
            <a:extLst>
              <a:ext uri="{FF2B5EF4-FFF2-40B4-BE49-F238E27FC236}">
                <a16:creationId xmlns:a16="http://schemas.microsoft.com/office/drawing/2014/main" id="{F53D198A-DFDA-4C17-8C45-B5E5B33E9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953" y="2251501"/>
            <a:ext cx="4893690" cy="326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24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400" dirty="0"/>
              <a:t>INTRODUCCIÓN A LOS OA</a:t>
            </a:r>
            <a:endParaRPr lang="es-E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39442"/>
            <a:ext cx="8596668" cy="4506834"/>
          </a:xfrm>
        </p:spPr>
        <p:txBody>
          <a:bodyPr>
            <a:normAutofit lnSpcReduction="10000"/>
          </a:bodyPr>
          <a:lstStyle/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Recurso diseñado para enseñar o compartir algo</a:t>
            </a: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En 1997, contaban con una estructura independiente, que incluye: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Actividad</a:t>
            </a:r>
          </a:p>
          <a:p>
            <a:pPr lvl="1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Evaluación</a:t>
            </a:r>
          </a:p>
          <a:p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Entidad digital, </a:t>
            </a:r>
            <a:r>
              <a:rPr lang="es-CO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auto-contenible</a:t>
            </a:r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</a:p>
          <a:p>
            <a:pPr marL="400050" lvl="1" indent="0">
              <a:buNone/>
            </a:pPr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reutilizable, con un claro propósito educativo, </a:t>
            </a:r>
          </a:p>
          <a:p>
            <a:pPr marL="400050" lvl="1" indent="0">
              <a:buNone/>
            </a:pPr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constituidos por al menos 3 componentes </a:t>
            </a:r>
          </a:p>
          <a:p>
            <a:pPr marL="400050" lvl="1" indent="0">
              <a:buNone/>
            </a:pPr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internos editables</a:t>
            </a: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22" name="Picture 2" descr="variety-of-education-e-learning-across-devices-clipar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" t="702" r="2209" b="2148"/>
          <a:stretch/>
        </p:blipFill>
        <p:spPr bwMode="auto">
          <a:xfrm>
            <a:off x="6951261" y="2573517"/>
            <a:ext cx="4318308" cy="320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85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56308"/>
            <a:ext cx="4818794" cy="3880773"/>
          </a:xfrm>
        </p:spPr>
        <p:txBody>
          <a:bodyPr>
            <a:normAutofit/>
          </a:bodyPr>
          <a:lstStyle/>
          <a:p>
            <a:pPr lvl="0"/>
            <a:r>
              <a:rPr lang="es-CO" sz="2400" dirty="0"/>
              <a:t>Debe ser autónomo, lo suficientemente robusto para generar el aprendizaje y operar por sí mismo.</a:t>
            </a:r>
            <a:endParaRPr lang="es-ES" sz="2400" dirty="0"/>
          </a:p>
          <a:p>
            <a:pPr lvl="0"/>
            <a:r>
              <a:rPr lang="es-CO" sz="2400" dirty="0"/>
              <a:t>Usable en otros contextos.</a:t>
            </a:r>
            <a:endParaRPr lang="es-ES" sz="2400" dirty="0"/>
          </a:p>
          <a:p>
            <a:pPr lvl="0"/>
            <a:r>
              <a:rPr lang="es-CO" sz="2400" dirty="0"/>
              <a:t>Diseñado con el fin de generar un aprendizaje</a:t>
            </a:r>
            <a:endParaRPr lang="es-ES" sz="2400" dirty="0"/>
          </a:p>
        </p:txBody>
      </p:sp>
      <p:pic>
        <p:nvPicPr>
          <p:cNvPr id="5" name="Picture 2" descr="tutor-helping-student-in-study-clipart-1.jpg">
            <a:extLst>
              <a:ext uri="{FF2B5EF4-FFF2-40B4-BE49-F238E27FC236}">
                <a16:creationId xmlns:a16="http://schemas.microsoft.com/office/drawing/2014/main" id="{0B25EA78-8D63-4230-AA40-56D0CB13D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128" y="1544853"/>
            <a:ext cx="5238750" cy="451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7528448F-1B69-48C2-9AAB-D005701F89BF}"/>
              </a:ext>
            </a:extLst>
          </p:cNvPr>
          <p:cNvSpPr txBox="1">
            <a:spLocks/>
          </p:cNvSpPr>
          <p:nvPr/>
        </p:nvSpPr>
        <p:spPr>
          <a:xfrm>
            <a:off x="829734" y="7620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sz="4400" dirty="0"/>
              <a:t>INTRODUCCIÓN A LOS OA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366134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pPr algn="ctr"/>
            <a:r>
              <a:rPr lang="es-CO" dirty="0"/>
              <a:t>CARACTERÍSTICAS PRINCIPALES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59940" y="2160589"/>
            <a:ext cx="4474724" cy="3880773"/>
          </a:xfrm>
        </p:spPr>
        <p:txBody>
          <a:bodyPr>
            <a:normAutofit lnSpcReduction="10000"/>
          </a:bodyPr>
          <a:lstStyle/>
          <a:p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Capacidad generativa: diferencia entre antes y después de acceder e interactuar con el objeto.</a:t>
            </a:r>
          </a:p>
          <a:p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Adaptabilidad: capacidad de adaptarse a distintos escenarios y contextos.</a:t>
            </a:r>
          </a:p>
          <a:p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Escalabilidad: interactuar con otros OA para obtener un aprendizaje más sustancial.</a:t>
            </a:r>
          </a:p>
        </p:txBody>
      </p:sp>
      <p:pic>
        <p:nvPicPr>
          <p:cNvPr id="2050" name="Picture 2" descr="Comprimido, Pantalla, Monitor, Teléfono, Pc">
            <a:extLst>
              <a:ext uri="{FF2B5EF4-FFF2-40B4-BE49-F238E27FC236}">
                <a16:creationId xmlns:a16="http://schemas.microsoft.com/office/drawing/2014/main" id="{F6432A15-786B-4BB5-8275-E0C521CE7B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580"/>
          <a:stretch/>
        </p:blipFill>
        <p:spPr bwMode="auto">
          <a:xfrm>
            <a:off x="677335" y="2159331"/>
            <a:ext cx="4566184" cy="326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6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15323" cy="1320800"/>
          </a:xfrm>
        </p:spPr>
        <p:txBody>
          <a:bodyPr>
            <a:noAutofit/>
          </a:bodyPr>
          <a:lstStyle/>
          <a:p>
            <a:pPr algn="ctr"/>
            <a:r>
              <a:rPr lang="es-CO" dirty="0"/>
              <a:t>CARACTERÍSTICAS ADICIONALES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8537" y="2211295"/>
            <a:ext cx="8596668" cy="2619229"/>
          </a:xfrm>
        </p:spPr>
        <p:txBody>
          <a:bodyPr numCol="2">
            <a:noAutofit/>
          </a:bodyPr>
          <a:lstStyle/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Reutilizables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Accesibles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Interoperables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Portables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Durables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Educabilidad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Independencia y autonomía</a:t>
            </a:r>
          </a:p>
          <a:p>
            <a:pPr lvl="0"/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Generatividad</a:t>
            </a:r>
          </a:p>
          <a:p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Flexibilidad, versatilidad y funcionalidad</a:t>
            </a:r>
          </a:p>
        </p:txBody>
      </p:sp>
    </p:spTree>
    <p:extLst>
      <p:ext uri="{BB962C8B-B14F-4D97-AF65-F5344CB8AC3E}">
        <p14:creationId xmlns:p14="http://schemas.microsoft.com/office/powerpoint/2010/main" val="1671565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CO" dirty="0"/>
              <a:t>COMPONENTES EDITABLES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77971"/>
            <a:ext cx="6298501" cy="4363391"/>
          </a:xfrm>
        </p:spPr>
        <p:txBody>
          <a:bodyPr>
            <a:normAutofit lnSpcReduction="10000"/>
          </a:bodyPr>
          <a:lstStyle/>
          <a:p>
            <a:pPr lvl="0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Contenidos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: se recomienda incluir multimedia que provea información al lector o participante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Actividades: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se deben incluir actividades interactivas después de obtener el conocimiento, ya que sirve como elemento de autoaprendizaje para autoevaluar el desempeño.</a:t>
            </a:r>
            <a:endParaRPr lang="es-C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s-CO" sz="2400" dirty="0">
                <a:latin typeface="Calibri" panose="020F0502020204030204" pitchFamily="34" charset="0"/>
                <a:cs typeface="Calibri" panose="020F0502020204030204" pitchFamily="34" charset="0"/>
              </a:rPr>
              <a:t>Contextualización: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por sí mismo debe generar un aprendizaje, contextualizado dentro de un entorno que le dé significancia al objeto</a:t>
            </a:r>
          </a:p>
        </p:txBody>
      </p:sp>
      <p:pic>
        <p:nvPicPr>
          <p:cNvPr id="8194" name="Picture 2" descr="Noche De Estrellas, Fantasía, Columna, Paisaje, Noc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5835" y="2204859"/>
            <a:ext cx="4964418" cy="330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7811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512</Words>
  <Application>Microsoft Office PowerPoint</Application>
  <PresentationFormat>Panorámica</PresentationFormat>
  <Paragraphs>90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Faceta</vt:lpstr>
      <vt:lpstr>OBJETOS DE APRENDIZAJE</vt:lpstr>
      <vt:lpstr>CONTENIDO DEL CURSO</vt:lpstr>
      <vt:lpstr>DEFINICIONES</vt:lpstr>
      <vt:lpstr>DEFINICIONES</vt:lpstr>
      <vt:lpstr>INTRODUCCIÓN A LOS OA</vt:lpstr>
      <vt:lpstr>Presentación de PowerPoint</vt:lpstr>
      <vt:lpstr>CARACTERÍSTICAS PRINCIPALES</vt:lpstr>
      <vt:lpstr>CARACTERÍSTICAS ADICIONALES</vt:lpstr>
      <vt:lpstr>COMPONENTES EDITABLES</vt:lpstr>
      <vt:lpstr>OA vs OVA</vt:lpstr>
      <vt:lpstr>PEDAGOGÍA</vt:lpstr>
      <vt:lpstr>ASPECTOS PARA LA CREACIÓN</vt:lpstr>
      <vt:lpstr>CRITERIOS DE DISEÑO</vt:lpstr>
      <vt:lpstr>CRITERIOS DE DISEÑO</vt:lpstr>
      <vt:lpstr>CRITERIOS DE DISEÑO</vt:lpstr>
      <vt:lpstr>HERRAMIENTAS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OBJETOS DE APRENDIZAJE</dc:title>
  <dc:creator>Valentina Moncada Salazar</dc:creator>
  <cp:lastModifiedBy>Valentina Moncada Salazar</cp:lastModifiedBy>
  <cp:revision>5</cp:revision>
  <dcterms:created xsi:type="dcterms:W3CDTF">2020-08-14T16:18:47Z</dcterms:created>
  <dcterms:modified xsi:type="dcterms:W3CDTF">2020-08-14T17:54:09Z</dcterms:modified>
</cp:coreProperties>
</file>