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</p:sldIdLst>
  <p:sldSz cx="9144000" cy="5143500" type="screen16x9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Lato Light" panose="020B0604020202020204" charset="0"/>
      <p:regular r:id="rId39"/>
      <p:bold r:id="rId40"/>
      <p:italic r:id="rId41"/>
      <p:boldItalic r:id="rId42"/>
    </p:embeddedFont>
    <p:embeddedFont>
      <p:font typeface="Roboto Slab" panose="020B0604020202020204" charset="0"/>
      <p:regular r:id="rId43"/>
      <p:bold r:id="rId44"/>
    </p:embeddedFont>
    <p:embeddedFont>
      <p:font typeface="Roboto Slab Regular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8dcde1da4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8dcde1da4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8dcde1da4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8dcde1da43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dcde1da4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dcde1da4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c9ad92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c9ad92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c9ad923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c9ad923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c9ad923b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8c9ad923b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c9ad923b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8c9ad923b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8c9ad923b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8c9ad923b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8dcde1da4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8dcde1da4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8c9ad923b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8c9ad923b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c9ad923b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c9ad923b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8c9ad923b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8c9ad923b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8c9ad923b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8c9ad923b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8dcde1da4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8dcde1da4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8c9ad923b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8c9ad923b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c9ad923b4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c9ad923b4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8c9ad923b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8c9ad923b4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cde1da4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cde1da4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8c9ad923b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8c9ad923b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8c916f1af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8c916f1af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8dcde1da4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8dcde1da4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6593e87ac2_3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6593e87ac2_3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8dcde1da4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8dcde1da4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dcde1da4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dcde1da4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dcde1da4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dcde1da4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dcde1da4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8dcde1da4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SCOR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rendeenlinea.udea.edu.co/lms/moodle/mod/page/view.php?id=11908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aia.manizales.unal.edu.co/edutoo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EDUTOOLS</a:t>
            </a:r>
            <a:endParaRPr/>
          </a:p>
        </p:txBody>
      </p:sp>
      <p:sp>
        <p:nvSpPr>
          <p:cNvPr id="390" name="Google Shape;390;p15"/>
          <p:cNvSpPr txBox="1">
            <a:spLocks noGrp="1"/>
          </p:cNvSpPr>
          <p:nvPr>
            <p:ph type="subTitle" idx="4294967295"/>
          </p:nvPr>
        </p:nvSpPr>
        <p:spPr>
          <a:xfrm>
            <a:off x="178975" y="3924525"/>
            <a:ext cx="3726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GAIA </a:t>
            </a:r>
            <a:endParaRPr sz="13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/>
              <a:t>Universidad Nacional</a:t>
            </a:r>
            <a:endParaRPr sz="13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/>
              <a:t>Manizales</a:t>
            </a:r>
            <a:endParaRPr sz="13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4"/>
          <p:cNvSpPr txBox="1">
            <a:spLocks noGrp="1"/>
          </p:cNvSpPr>
          <p:nvPr>
            <p:ph type="title"/>
          </p:nvPr>
        </p:nvSpPr>
        <p:spPr>
          <a:xfrm>
            <a:off x="-116025" y="1457975"/>
            <a:ext cx="26427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Recursos educativos</a:t>
            </a:r>
            <a:endParaRPr/>
          </a:p>
        </p:txBody>
      </p:sp>
      <p:sp>
        <p:nvSpPr>
          <p:cNvPr id="455" name="Google Shape;455;p24"/>
          <p:cNvSpPr txBox="1">
            <a:spLocks noGrp="1"/>
          </p:cNvSpPr>
          <p:nvPr>
            <p:ph type="body" idx="1"/>
          </p:nvPr>
        </p:nvSpPr>
        <p:spPr>
          <a:xfrm>
            <a:off x="3020975" y="1025975"/>
            <a:ext cx="5097000" cy="25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Cualquier persona que entre a la página de edutools puede ver los recursos que han sido creados por otras personas, esto se puede hacer desde el menú lateral en la opción “ ver Recursos educativos“.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En esta sección se encuentran disponibles  libros, cuestionarios y contenido web que ha sido hecho por diferentes usuarios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6" name="Google Shape;456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63" name="Google Shape;463;p25"/>
          <p:cNvSpPr txBox="1">
            <a:spLocks noGrp="1"/>
          </p:cNvSpPr>
          <p:nvPr>
            <p:ph type="body" idx="1"/>
          </p:nvPr>
        </p:nvSpPr>
        <p:spPr>
          <a:xfrm>
            <a:off x="457200" y="3842544"/>
            <a:ext cx="82296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360"/>
              </a:spcBef>
              <a:spcAft>
                <a:spcPts val="1000"/>
              </a:spcAft>
              <a:buNone/>
            </a:pPr>
            <a:r>
              <a:rPr lang="en" sz="1700" dirty="0">
                <a:latin typeface="Lato"/>
                <a:ea typeface="Lato"/>
                <a:cs typeface="Lato"/>
                <a:sym typeface="Lato"/>
              </a:rPr>
              <a:t>En la sección de “ver Recursos educativos” existen 3 tablas y cada una con 5 columnas: el identificador del contenido, el nombre, la opción de visualización, </a:t>
            </a:r>
            <a:r>
              <a:rPr lang="es-CO" sz="1700" dirty="0">
                <a:latin typeface="Lato"/>
                <a:ea typeface="Lato"/>
                <a:cs typeface="Lato"/>
                <a:sym typeface="Lato"/>
              </a:rPr>
              <a:t>la posibilidad de edición</a:t>
            </a:r>
            <a:r>
              <a:rPr lang="en" sz="1700" dirty="0"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s-CO" sz="1700" dirty="0">
                <a:latin typeface="Lato"/>
                <a:ea typeface="Lato"/>
                <a:cs typeface="Lato"/>
                <a:sym typeface="Lato"/>
              </a:rPr>
              <a:t>exportar</a:t>
            </a:r>
            <a:r>
              <a:rPr lang="en" sz="1700" dirty="0">
                <a:latin typeface="Lato"/>
                <a:ea typeface="Lato"/>
                <a:cs typeface="Lato"/>
                <a:sym typeface="Lato"/>
              </a:rPr>
              <a:t>.</a:t>
            </a:r>
            <a:endParaRPr sz="17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8E61A5-6337-4665-B6BB-9774D5686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4" y="944734"/>
            <a:ext cx="7103501" cy="28977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6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</a:rPr>
              <a:t>3.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los libros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7"/>
          <p:cNvSpPr txBox="1">
            <a:spLocks noGrp="1"/>
          </p:cNvSpPr>
          <p:nvPr>
            <p:ph type="body" idx="1"/>
          </p:nvPr>
        </p:nvSpPr>
        <p:spPr>
          <a:xfrm>
            <a:off x="2895375" y="1638450"/>
            <a:ext cx="5286900" cy="23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Se trata de un recurso educativo que simula un libro con una carátula y páginas, en cada una de ellas se puede </a:t>
            </a:r>
            <a:r>
              <a:rPr lang="en"/>
              <a:t>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agregar títulos, subtítulos, párrafos o imágenes.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El panel de control es sencillo para facilitar el uso a los usuarios, como se muestra a continuación.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4" name="Google Shape;474;p2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475" name="Google Shape;475;p27"/>
          <p:cNvGrpSpPr/>
          <p:nvPr/>
        </p:nvGrpSpPr>
        <p:grpSpPr>
          <a:xfrm>
            <a:off x="283620" y="1296660"/>
            <a:ext cx="1572741" cy="1075263"/>
            <a:chOff x="1934025" y="1001650"/>
            <a:chExt cx="415300" cy="355600"/>
          </a:xfrm>
        </p:grpSpPr>
        <p:sp>
          <p:nvSpPr>
            <p:cNvPr id="476" name="Google Shape;476;p27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27"/>
          <p:cNvSpPr txBox="1"/>
          <p:nvPr/>
        </p:nvSpPr>
        <p:spPr>
          <a:xfrm>
            <a:off x="3738375" y="1057050"/>
            <a:ext cx="18951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¿Qué son?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8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86" name="Google Shape;4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450" y="453188"/>
            <a:ext cx="2421225" cy="42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8"/>
          <p:cNvSpPr txBox="1"/>
          <p:nvPr/>
        </p:nvSpPr>
        <p:spPr>
          <a:xfrm>
            <a:off x="4172400" y="734775"/>
            <a:ext cx="2771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Panel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8" name="Google Shape;488;p28"/>
          <p:cNvSpPr txBox="1"/>
          <p:nvPr/>
        </p:nvSpPr>
        <p:spPr>
          <a:xfrm>
            <a:off x="4172400" y="1488900"/>
            <a:ext cx="3171300" cy="2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Muestra la página en la que nos encontramos trabajando actualmente.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Es útil sobre todo cuando ya se han creado varias páginas en el libro,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28"/>
          <p:cNvSpPr/>
          <p:nvPr/>
        </p:nvSpPr>
        <p:spPr>
          <a:xfrm>
            <a:off x="1392225" y="592975"/>
            <a:ext cx="1688700" cy="257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495" name="Google Shape;4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450" y="453188"/>
            <a:ext cx="2421225" cy="42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9"/>
          <p:cNvSpPr txBox="1"/>
          <p:nvPr/>
        </p:nvSpPr>
        <p:spPr>
          <a:xfrm>
            <a:off x="4215350" y="709000"/>
            <a:ext cx="2771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Panel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7" name="Google Shape;497;p29"/>
          <p:cNvSpPr txBox="1"/>
          <p:nvPr/>
        </p:nvSpPr>
        <p:spPr>
          <a:xfrm>
            <a:off x="4215350" y="1488900"/>
            <a:ext cx="3171300" cy="2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En esta sección se debe colocar el texto que se quiere agregar al libro.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8" name="Google Shape;498;p29"/>
          <p:cNvSpPr/>
          <p:nvPr/>
        </p:nvSpPr>
        <p:spPr>
          <a:xfrm>
            <a:off x="1276200" y="838050"/>
            <a:ext cx="1895100" cy="197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0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04" name="Google Shape;5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450" y="453188"/>
            <a:ext cx="2421225" cy="42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30"/>
          <p:cNvSpPr txBox="1"/>
          <p:nvPr/>
        </p:nvSpPr>
        <p:spPr>
          <a:xfrm>
            <a:off x="4215350" y="747675"/>
            <a:ext cx="2771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Panel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6" name="Google Shape;506;p30"/>
          <p:cNvSpPr txBox="1"/>
          <p:nvPr/>
        </p:nvSpPr>
        <p:spPr>
          <a:xfrm>
            <a:off x="4215350" y="1488900"/>
            <a:ext cx="3171300" cy="2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Se debe elegir si lo que se ha escrito en el cuadro anterior es un parrafo texto o subtítulo.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7" name="Google Shape;507;p30"/>
          <p:cNvSpPr/>
          <p:nvPr/>
        </p:nvSpPr>
        <p:spPr>
          <a:xfrm>
            <a:off x="1366450" y="2790500"/>
            <a:ext cx="1753200" cy="62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13" name="Google Shape;5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450" y="453188"/>
            <a:ext cx="2421225" cy="42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1"/>
          <p:cNvSpPr txBox="1"/>
          <p:nvPr/>
        </p:nvSpPr>
        <p:spPr>
          <a:xfrm>
            <a:off x="4215350" y="747675"/>
            <a:ext cx="2771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Panel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5" name="Google Shape;515;p31"/>
          <p:cNvSpPr txBox="1"/>
          <p:nvPr/>
        </p:nvSpPr>
        <p:spPr>
          <a:xfrm>
            <a:off x="4215350" y="1488900"/>
            <a:ext cx="3171300" cy="21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En la última parte se pueden agregar más páginas para el libro o eliminar algunas que se hayan hecho.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6" name="Google Shape;516;p31"/>
          <p:cNvSpPr/>
          <p:nvPr/>
        </p:nvSpPr>
        <p:spPr>
          <a:xfrm>
            <a:off x="1276200" y="3473725"/>
            <a:ext cx="1959300" cy="111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2"/>
          <p:cNvSpPr txBox="1">
            <a:spLocks noGrp="1"/>
          </p:cNvSpPr>
          <p:nvPr>
            <p:ph type="body" idx="1"/>
          </p:nvPr>
        </p:nvSpPr>
        <p:spPr>
          <a:xfrm>
            <a:off x="3738563" y="678875"/>
            <a:ext cx="24972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Ejemplos</a:t>
            </a:r>
            <a:endParaRPr sz="1800"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2" name="Google Shape;522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523" name="Google Shape;523;p32"/>
          <p:cNvGrpSpPr/>
          <p:nvPr/>
        </p:nvGrpSpPr>
        <p:grpSpPr>
          <a:xfrm>
            <a:off x="283620" y="1296660"/>
            <a:ext cx="1572741" cy="1075263"/>
            <a:chOff x="1934025" y="1001650"/>
            <a:chExt cx="415300" cy="355600"/>
          </a:xfrm>
        </p:grpSpPr>
        <p:sp>
          <p:nvSpPr>
            <p:cNvPr id="524" name="Google Shape;524;p32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8" name="Google Shape;5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050" y="1467300"/>
            <a:ext cx="3351900" cy="236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529" name="Google Shape;52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0800" y="1467300"/>
            <a:ext cx="2091750" cy="263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</a:rPr>
              <a:t>4.</a:t>
            </a:r>
            <a:endParaRPr>
              <a:solidFill>
                <a:srgbClr val="4A5C6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cuestionarios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</a:rPr>
              <a:t>1.</a:t>
            </a:r>
            <a:endParaRPr>
              <a:solidFill>
                <a:srgbClr val="4A5C6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¿Qués es Edutools?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4"/>
          <p:cNvSpPr txBox="1">
            <a:spLocks noGrp="1"/>
          </p:cNvSpPr>
          <p:nvPr>
            <p:ph type="body" idx="1"/>
          </p:nvPr>
        </p:nvSpPr>
        <p:spPr>
          <a:xfrm>
            <a:off x="2895375" y="1638450"/>
            <a:ext cx="5286900" cy="23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Se trata de un tipo de contenido que tiene como finalidad evaluar el conocimiento de un estudiante.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Tiene la posibilidad de crear preguntas de dos tipos: verdadero/falso y selección múltiple.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0" name="Google Shape;540;p3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41" name="Google Shape;541;p34"/>
          <p:cNvSpPr txBox="1"/>
          <p:nvPr/>
        </p:nvSpPr>
        <p:spPr>
          <a:xfrm>
            <a:off x="3738375" y="1057050"/>
            <a:ext cx="18951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¿Qué son?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42" name="Google Shape;542;p34"/>
          <p:cNvGrpSpPr/>
          <p:nvPr/>
        </p:nvGrpSpPr>
        <p:grpSpPr>
          <a:xfrm>
            <a:off x="541564" y="1290691"/>
            <a:ext cx="966719" cy="1261696"/>
            <a:chOff x="596350" y="929175"/>
            <a:chExt cx="407950" cy="497475"/>
          </a:xfrm>
        </p:grpSpPr>
        <p:sp>
          <p:nvSpPr>
            <p:cNvPr id="543" name="Google Shape;543;p34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5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55" name="Google Shape;555;p35"/>
          <p:cNvSpPr txBox="1"/>
          <p:nvPr/>
        </p:nvSpPr>
        <p:spPr>
          <a:xfrm>
            <a:off x="3029375" y="808150"/>
            <a:ext cx="2771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Panel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6" name="Google Shape;556;p35"/>
          <p:cNvSpPr txBox="1"/>
          <p:nvPr/>
        </p:nvSpPr>
        <p:spPr>
          <a:xfrm>
            <a:off x="1276200" y="1201750"/>
            <a:ext cx="60201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Lo primero que se debe hacer es seleccionar el tipo de pregunta de crear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7" name="Google Shape;5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500" y="2460700"/>
            <a:ext cx="5733147" cy="21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35"/>
          <p:cNvSpPr/>
          <p:nvPr/>
        </p:nvSpPr>
        <p:spPr>
          <a:xfrm>
            <a:off x="1559825" y="2687375"/>
            <a:ext cx="4176600" cy="62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6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64" name="Google Shape;564;p36"/>
          <p:cNvSpPr txBox="1"/>
          <p:nvPr/>
        </p:nvSpPr>
        <p:spPr>
          <a:xfrm>
            <a:off x="3029375" y="808150"/>
            <a:ext cx="2771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Panel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5" name="Google Shape;565;p36"/>
          <p:cNvSpPr txBox="1"/>
          <p:nvPr/>
        </p:nvSpPr>
        <p:spPr>
          <a:xfrm>
            <a:off x="1276200" y="1201750"/>
            <a:ext cx="60201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Desde aquí se asigna el nombre del cuestionario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6" name="Google Shape;5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500" y="2460700"/>
            <a:ext cx="5733147" cy="21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36"/>
          <p:cNvSpPr/>
          <p:nvPr/>
        </p:nvSpPr>
        <p:spPr>
          <a:xfrm>
            <a:off x="1572725" y="3525275"/>
            <a:ext cx="4847100" cy="62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7"/>
          <p:cNvSpPr txBox="1">
            <a:spLocks noGrp="1"/>
          </p:cNvSpPr>
          <p:nvPr>
            <p:ph type="body" idx="1"/>
          </p:nvPr>
        </p:nvSpPr>
        <p:spPr>
          <a:xfrm>
            <a:off x="3738563" y="678875"/>
            <a:ext cx="24972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Ejemplo</a:t>
            </a:r>
            <a:endParaRPr sz="1800" b="1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3" name="Google Shape;573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574" name="Google Shape;5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125" y="1405050"/>
            <a:ext cx="6734400" cy="2539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575" name="Google Shape;575;p37"/>
          <p:cNvGrpSpPr/>
          <p:nvPr/>
        </p:nvGrpSpPr>
        <p:grpSpPr>
          <a:xfrm>
            <a:off x="541564" y="1290691"/>
            <a:ext cx="966719" cy="1261696"/>
            <a:chOff x="596350" y="929175"/>
            <a:chExt cx="407950" cy="497475"/>
          </a:xfrm>
        </p:grpSpPr>
        <p:sp>
          <p:nvSpPr>
            <p:cNvPr id="576" name="Google Shape;576;p37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8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</a:rPr>
              <a:t>5.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Contenido web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>
            <a:spLocks noGrp="1"/>
          </p:cNvSpPr>
          <p:nvPr>
            <p:ph type="body" idx="1"/>
          </p:nvPr>
        </p:nvSpPr>
        <p:spPr>
          <a:xfrm>
            <a:off x="2895375" y="1638450"/>
            <a:ext cx="5286900" cy="20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Se trata de la creación de una página web en la que se puede agregar diferentes tipos de contenido como imágenes, texto y videos.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Cuenta con un panel similar al de un editor de texto como Word.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3" name="Google Shape;593;p3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94" name="Google Shape;594;p39"/>
          <p:cNvSpPr txBox="1"/>
          <p:nvPr/>
        </p:nvSpPr>
        <p:spPr>
          <a:xfrm>
            <a:off x="3738375" y="1057050"/>
            <a:ext cx="18951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¿Qué es?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95" name="Google Shape;595;p39"/>
          <p:cNvGrpSpPr/>
          <p:nvPr/>
        </p:nvGrpSpPr>
        <p:grpSpPr>
          <a:xfrm>
            <a:off x="385687" y="1387710"/>
            <a:ext cx="1275955" cy="1038569"/>
            <a:chOff x="2583100" y="2973775"/>
            <a:chExt cx="461550" cy="437200"/>
          </a:xfrm>
        </p:grpSpPr>
        <p:sp>
          <p:nvSpPr>
            <p:cNvPr id="596" name="Google Shape;596;p3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0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603" name="Google Shape;603;p40"/>
          <p:cNvSpPr txBox="1"/>
          <p:nvPr/>
        </p:nvSpPr>
        <p:spPr>
          <a:xfrm>
            <a:off x="2797350" y="537450"/>
            <a:ext cx="2771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Panel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4" name="Google Shape;604;p40"/>
          <p:cNvSpPr txBox="1"/>
          <p:nvPr/>
        </p:nvSpPr>
        <p:spPr>
          <a:xfrm>
            <a:off x="1276200" y="976513"/>
            <a:ext cx="60201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En esta parte se asigna el nombre del contenido web que se está creando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5" name="Google Shape;60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075" y="1792525"/>
            <a:ext cx="5530250" cy="27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0"/>
          <p:cNvSpPr/>
          <p:nvPr/>
        </p:nvSpPr>
        <p:spPr>
          <a:xfrm>
            <a:off x="1482475" y="1875250"/>
            <a:ext cx="4202400" cy="696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1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612" name="Google Shape;612;p41"/>
          <p:cNvSpPr txBox="1"/>
          <p:nvPr/>
        </p:nvSpPr>
        <p:spPr>
          <a:xfrm>
            <a:off x="2797350" y="537450"/>
            <a:ext cx="2771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Panel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3" name="Google Shape;613;p41"/>
          <p:cNvSpPr txBox="1"/>
          <p:nvPr/>
        </p:nvSpPr>
        <p:spPr>
          <a:xfrm>
            <a:off x="1276200" y="976513"/>
            <a:ext cx="60201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La siguiente parte es el editor en sí, donde se agregan las imágenes, videos y texto con las diferentes decoraciones como cursiva, negrita, subrayado, enlace, y otras.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14" name="Google Shape;61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075" y="1973000"/>
            <a:ext cx="5491501" cy="26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41"/>
          <p:cNvSpPr/>
          <p:nvPr/>
        </p:nvSpPr>
        <p:spPr>
          <a:xfrm>
            <a:off x="1418075" y="2571750"/>
            <a:ext cx="5439900" cy="2014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2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Descargas y exportaciones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3"/>
          <p:cNvSpPr txBox="1">
            <a:spLocks noGrp="1"/>
          </p:cNvSpPr>
          <p:nvPr>
            <p:ph type="body" idx="4294967295"/>
          </p:nvPr>
        </p:nvSpPr>
        <p:spPr>
          <a:xfrm>
            <a:off x="1374225" y="697400"/>
            <a:ext cx="6964200" cy="13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La descarga de los diferentes contenidos se puede hacer desde la opción “ver Recursos educativos” en el menú de navegación, estando allí se elige el botón de la columna “Exportación”.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6" name="Google Shape;626;p4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627" name="Google Shape;6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225" y="2152925"/>
            <a:ext cx="5801626" cy="25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43"/>
          <p:cNvSpPr/>
          <p:nvPr/>
        </p:nvSpPr>
        <p:spPr>
          <a:xfrm>
            <a:off x="5684925" y="2500850"/>
            <a:ext cx="1418100" cy="219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"/>
          <p:cNvSpPr txBox="1">
            <a:spLocks noGrp="1"/>
          </p:cNvSpPr>
          <p:nvPr>
            <p:ph type="body" idx="1"/>
          </p:nvPr>
        </p:nvSpPr>
        <p:spPr>
          <a:xfrm>
            <a:off x="2818025" y="876425"/>
            <a:ext cx="5522400" cy="23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4A5C65"/>
                </a:solidFill>
              </a:rPr>
              <a:t>EduTools es una herramienta de autor que permite a los usuarios crear objetos de aprendizaje con tres diferentes tipos de contenidos: libros, contenidos web (páginas HTML), cuestionarios de verdadero/falso y cuestionarios de opción múltiple con única respuesta. </a:t>
            </a:r>
            <a:endParaRPr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just" rtl="0">
              <a:spcBef>
                <a:spcPts val="600"/>
              </a:spcBef>
              <a:spcAft>
                <a:spcPts val="1000"/>
              </a:spcAft>
              <a:buNone/>
            </a:pPr>
            <a:endParaRPr>
              <a:solidFill>
                <a:srgbClr val="4A5C65"/>
              </a:solidFill>
            </a:endParaRPr>
          </a:p>
        </p:txBody>
      </p:sp>
      <p:sp>
        <p:nvSpPr>
          <p:cNvPr id="401" name="Google Shape;401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02" name="Google Shape;4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125" y="3033250"/>
            <a:ext cx="3333750" cy="137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17"/>
          <p:cNvGrpSpPr/>
          <p:nvPr/>
        </p:nvGrpSpPr>
        <p:grpSpPr>
          <a:xfrm>
            <a:off x="250318" y="1008209"/>
            <a:ext cx="1477037" cy="1508648"/>
            <a:chOff x="1923675" y="1633650"/>
            <a:chExt cx="436000" cy="435975"/>
          </a:xfrm>
        </p:grpSpPr>
        <p:sp>
          <p:nvSpPr>
            <p:cNvPr id="404" name="Google Shape;404;p1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FFFFFF"/>
                </a:solidFill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solidFill>
              <a:srgbClr val="FFFFFF"/>
            </a:solidFill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4"/>
          <p:cNvSpPr txBox="1">
            <a:spLocks noGrp="1"/>
          </p:cNvSpPr>
          <p:nvPr>
            <p:ph type="body" idx="1"/>
          </p:nvPr>
        </p:nvSpPr>
        <p:spPr>
          <a:xfrm>
            <a:off x="2895375" y="1638450"/>
            <a:ext cx="5286900" cy="20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Actualmente los contenidos cuentan con empaquetado SCORM para que pueda ser usado en plataformas como Moodle, Blackboard y otras plataformas.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4" name="Google Shape;634;p4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635" name="Google Shape;635;p44"/>
          <p:cNvGrpSpPr/>
          <p:nvPr/>
        </p:nvGrpSpPr>
        <p:grpSpPr>
          <a:xfrm>
            <a:off x="385687" y="1387710"/>
            <a:ext cx="1275955" cy="1038569"/>
            <a:chOff x="2583100" y="2973775"/>
            <a:chExt cx="461550" cy="437200"/>
          </a:xfrm>
        </p:grpSpPr>
        <p:sp>
          <p:nvSpPr>
            <p:cNvPr id="636" name="Google Shape;636;p44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5"/>
          <p:cNvSpPr txBox="1">
            <a:spLocks noGrp="1"/>
          </p:cNvSpPr>
          <p:nvPr>
            <p:ph type="body" idx="1"/>
          </p:nvPr>
        </p:nvSpPr>
        <p:spPr>
          <a:xfrm>
            <a:off x="1242150" y="1356550"/>
            <a:ext cx="6659700" cy="3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SCORM</a:t>
            </a:r>
            <a:r>
              <a:rPr lang="en"/>
              <a:t> es un conjunto de estándares y especificaciones que permite crear objetos pedagógicos estructurados, con objetivos fundamentales de facilitar la portabilidad de contenido de aprendizaje, poder compartirlo y reusarlo.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300" b="1">
                <a:latin typeface="Lato"/>
                <a:ea typeface="Lato"/>
                <a:cs typeface="Lato"/>
                <a:sym typeface="Lato"/>
              </a:rPr>
              <a:t>Fuente: </a:t>
            </a:r>
            <a:r>
              <a:rPr lang="en" sz="1300" b="1"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https://es.wikipedia.org/wiki/SCORM</a:t>
            </a:r>
            <a:r>
              <a:rPr lang="en" sz="1300" b="1">
                <a:latin typeface="Lato"/>
                <a:ea typeface="Lato"/>
                <a:cs typeface="Lato"/>
                <a:sym typeface="Lato"/>
              </a:rPr>
              <a:t> </a:t>
            </a:r>
            <a:endParaRPr sz="13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3" name="Google Shape;643;p4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663" name="Google Shape;663;p48"/>
          <p:cNvSpPr txBox="1">
            <a:spLocks noGrp="1"/>
          </p:cNvSpPr>
          <p:nvPr>
            <p:ph type="body" idx="4294967295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3000" b="1">
                <a:latin typeface="Lato"/>
                <a:ea typeface="Lato"/>
                <a:cs typeface="Lato"/>
                <a:sym typeface="Lato"/>
              </a:rPr>
              <a:t>GRACIAS</a:t>
            </a:r>
            <a:endParaRPr sz="30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8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27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/>
              <a:t>Las </a:t>
            </a:r>
            <a:r>
              <a:rPr lang="en" sz="2300" b="1">
                <a:latin typeface="Lato"/>
                <a:ea typeface="Lato"/>
                <a:cs typeface="Lato"/>
                <a:sym typeface="Lato"/>
              </a:rPr>
              <a:t>Herramientas de autor</a:t>
            </a:r>
            <a:r>
              <a:rPr lang="en" sz="2300"/>
              <a:t> se definen como aplicaciones para el desarrollo de software que facilitan a diseñadores instruccionales, educadores, maestros y aprendices, el diseño de cursos interactivos, ambientes de aprendizaje y objetos de aprendizaje, sin el conocimiento de lenguajes de programación.</a:t>
            </a:r>
            <a:endParaRPr sz="230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 i="0">
                <a:latin typeface="Lato"/>
                <a:ea typeface="Lato"/>
                <a:cs typeface="Lato"/>
                <a:sym typeface="Lato"/>
              </a:rPr>
              <a:t>Fuente: </a:t>
            </a:r>
            <a:r>
              <a:rPr lang="en" sz="1300" b="1" i="0"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http://aprendeenlinea.udea.edu.co/lms/moodle/mod/page/view.php?id=119083</a:t>
            </a:r>
            <a:r>
              <a:rPr lang="en" sz="1300" b="1" i="0">
                <a:latin typeface="Lato"/>
                <a:ea typeface="Lato"/>
                <a:cs typeface="Lato"/>
                <a:sym typeface="Lato"/>
              </a:rPr>
              <a:t>   </a:t>
            </a:r>
            <a:endParaRPr sz="1300" b="1" i="0"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sz="2300"/>
          </a:p>
        </p:txBody>
      </p:sp>
      <p:sp>
        <p:nvSpPr>
          <p:cNvPr id="415" name="Google Shape;415;p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body" idx="4294967295"/>
          </p:nvPr>
        </p:nvSpPr>
        <p:spPr>
          <a:xfrm>
            <a:off x="1342800" y="1378900"/>
            <a:ext cx="6458400" cy="25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/>
              <a:t>La herramienta permite almacenar los objetos creados para ser consultados posteriormente y también permite que estos sean exportados en formato HTML, el usuario solamente debe tener claro el objetivo educativo de su objeto de aprendizaje y el contenido que desea incluir en el mismo</a:t>
            </a:r>
            <a:endParaRPr sz="1800" b="1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/>
              <a:t>Link: </a:t>
            </a:r>
            <a:r>
              <a:rPr lang="en" sz="1800" b="1" u="sng">
                <a:solidFill>
                  <a:schemeClr val="hlink"/>
                </a:solidFill>
                <a:hlinkClick r:id="rId3"/>
              </a:rPr>
              <a:t>http://gaia.manizales.unal.edu.co/edutools/</a:t>
            </a:r>
            <a:r>
              <a:rPr lang="en" sz="1800" b="1"/>
              <a:t> </a:t>
            </a:r>
            <a:endParaRPr sz="18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200">
              <a:solidFill>
                <a:srgbClr val="4A5C6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27" name="Google Shape;4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649" y="951125"/>
            <a:ext cx="6774524" cy="339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5C65"/>
                </a:solidFill>
              </a:rPr>
              <a:t>2. </a:t>
            </a:r>
            <a:endParaRPr>
              <a:solidFill>
                <a:srgbClr val="4A5C6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Funcionamiento Edutools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2"/>
          <p:cNvSpPr txBox="1">
            <a:spLocks noGrp="1"/>
          </p:cNvSpPr>
          <p:nvPr>
            <p:ph type="body" idx="2"/>
          </p:nvPr>
        </p:nvSpPr>
        <p:spPr>
          <a:xfrm>
            <a:off x="2861800" y="811675"/>
            <a:ext cx="5535900" cy="17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La herramienta con una sección que busca facilitar la navegación en la página y hacerla más cómoda por medio de la adaptación del interlineado, la fuente y el tamaño de la letra.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200">
              <a:solidFill>
                <a:srgbClr val="4A5C65"/>
              </a:solidFill>
            </a:endParaRPr>
          </a:p>
        </p:txBody>
      </p:sp>
      <p:sp>
        <p:nvSpPr>
          <p:cNvPr id="438" name="Google Shape;438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39" name="Google Shape;439;p22"/>
          <p:cNvSpPr txBox="1">
            <a:spLocks noGrp="1"/>
          </p:cNvSpPr>
          <p:nvPr>
            <p:ph type="body" idx="2"/>
          </p:nvPr>
        </p:nvSpPr>
        <p:spPr>
          <a:xfrm>
            <a:off x="0" y="1387050"/>
            <a:ext cx="2410500" cy="9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A5C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Accesibilidad</a:t>
            </a:r>
            <a:endParaRPr sz="2000">
              <a:solidFill>
                <a:schemeClr val="lt1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40" name="Google Shape;4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750" y="2266525"/>
            <a:ext cx="2129500" cy="23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3"/>
          <p:cNvSpPr txBox="1">
            <a:spLocks noGrp="1"/>
          </p:cNvSpPr>
          <p:nvPr>
            <p:ph type="title"/>
          </p:nvPr>
        </p:nvSpPr>
        <p:spPr>
          <a:xfrm>
            <a:off x="-75075" y="1314875"/>
            <a:ext cx="2516400" cy="10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Registro de usuario</a:t>
            </a:r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47" name="Google Shape;447;p23"/>
          <p:cNvSpPr/>
          <p:nvPr/>
        </p:nvSpPr>
        <p:spPr>
          <a:xfrm>
            <a:off x="7273375" y="3069513"/>
            <a:ext cx="1018500" cy="1018500"/>
          </a:xfrm>
          <a:prstGeom prst="ellipse">
            <a:avLst/>
          </a:prstGeom>
          <a:solidFill>
            <a:srgbClr val="FFB600"/>
          </a:solidFill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3"/>
          <p:cNvSpPr/>
          <p:nvPr/>
        </p:nvSpPr>
        <p:spPr>
          <a:xfrm>
            <a:off x="7508274" y="3264362"/>
            <a:ext cx="548701" cy="628814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3"/>
          <p:cNvSpPr txBox="1">
            <a:spLocks noGrp="1"/>
          </p:cNvSpPr>
          <p:nvPr>
            <p:ph type="body" idx="1"/>
          </p:nvPr>
        </p:nvSpPr>
        <p:spPr>
          <a:xfrm>
            <a:off x="2489300" y="1225925"/>
            <a:ext cx="4736100" cy="30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En Edutools no es necesario tener una cuenta de usuario para crear contenido o ver los recursos disponibles en la página, sin embargo al crearlo se da la posibilidad de editar el contenido que ya se ha creado con anterioridad.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El registro se hace desde el botón de la parte superior derecha.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832</Words>
  <Application>Microsoft Office PowerPoint</Application>
  <PresentationFormat>Presentación en pantalla (16:9)</PresentationFormat>
  <Paragraphs>91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Roboto Slab</vt:lpstr>
      <vt:lpstr>Lato</vt:lpstr>
      <vt:lpstr>Roboto Slab Regular</vt:lpstr>
      <vt:lpstr>Lato Light</vt:lpstr>
      <vt:lpstr>Arial</vt:lpstr>
      <vt:lpstr>Kent template</vt:lpstr>
      <vt:lpstr>EDUTOOLS</vt:lpstr>
      <vt:lpstr>1. ¿Qués es Edutools?</vt:lpstr>
      <vt:lpstr>Presentación de PowerPoint</vt:lpstr>
      <vt:lpstr>Presentación de PowerPoint</vt:lpstr>
      <vt:lpstr>Presentación de PowerPoint</vt:lpstr>
      <vt:lpstr>Presentación de PowerPoint</vt:lpstr>
      <vt:lpstr>2.  Funcionamiento Edutools</vt:lpstr>
      <vt:lpstr>Presentación de PowerPoint</vt:lpstr>
      <vt:lpstr>Registro de usuario</vt:lpstr>
      <vt:lpstr>Recursos educativos</vt:lpstr>
      <vt:lpstr>Presentación de PowerPoint</vt:lpstr>
      <vt:lpstr>3.  Sobre los libros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Sobre cuestionarios</vt:lpstr>
      <vt:lpstr>Presentación de PowerPoint</vt:lpstr>
      <vt:lpstr>Presentación de PowerPoint</vt:lpstr>
      <vt:lpstr>Presentación de PowerPoint</vt:lpstr>
      <vt:lpstr>Presentación de PowerPoint</vt:lpstr>
      <vt:lpstr>5.  Sobre Contenido web</vt:lpstr>
      <vt:lpstr>Presentación de PowerPoint</vt:lpstr>
      <vt:lpstr>Presentación de PowerPoint</vt:lpstr>
      <vt:lpstr>Presentación de PowerPoint</vt:lpstr>
      <vt:lpstr>6. Descargas y exportaciones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EDUTOOLS</dc:title>
  <cp:lastModifiedBy>sara manuela guerrero castaño</cp:lastModifiedBy>
  <cp:revision>3</cp:revision>
  <dcterms:modified xsi:type="dcterms:W3CDTF">2020-09-11T02:18:46Z</dcterms:modified>
</cp:coreProperties>
</file>