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37" r:id="rId3"/>
    <p:sldId id="338" r:id="rId4"/>
    <p:sldId id="343" r:id="rId5"/>
    <p:sldId id="339" r:id="rId6"/>
    <p:sldId id="321" r:id="rId7"/>
    <p:sldId id="322" r:id="rId8"/>
    <p:sldId id="323" r:id="rId9"/>
    <p:sldId id="324" r:id="rId10"/>
    <p:sldId id="340" r:id="rId11"/>
    <p:sldId id="265" r:id="rId12"/>
    <p:sldId id="341" r:id="rId13"/>
    <p:sldId id="263" r:id="rId14"/>
    <p:sldId id="325" r:id="rId15"/>
    <p:sldId id="326" r:id="rId16"/>
    <p:sldId id="342" r:id="rId17"/>
    <p:sldId id="327" r:id="rId18"/>
    <p:sldId id="329" r:id="rId19"/>
    <p:sldId id="330" r:id="rId20"/>
    <p:sldId id="334" r:id="rId21"/>
    <p:sldId id="344" r:id="rId22"/>
    <p:sldId id="335" r:id="rId23"/>
    <p:sldId id="262"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6" autoAdjust="0"/>
    <p:restoredTop sz="92336" autoAdjust="0"/>
  </p:normalViewPr>
  <p:slideViewPr>
    <p:cSldViewPr snapToGrid="0" snapToObjects="1">
      <p:cViewPr varScale="1">
        <p:scale>
          <a:sx n="68" d="100"/>
          <a:sy n="68" d="100"/>
        </p:scale>
        <p:origin x="9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D9B05-EE1F-4C0A-9152-05760680731E}" type="datetimeFigureOut">
              <a:rPr lang="es-CO" smtClean="0"/>
              <a:t>6/08/2020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FED6C-76D0-4C0E-B58B-464C65F9CDAF}" type="slidenum">
              <a:rPr lang="es-CO" smtClean="0"/>
              <a:t>‹Nº›</a:t>
            </a:fld>
            <a:endParaRPr lang="es-CO"/>
          </a:p>
        </p:txBody>
      </p:sp>
    </p:spTree>
    <p:extLst>
      <p:ext uri="{BB962C8B-B14F-4D97-AF65-F5344CB8AC3E}">
        <p14:creationId xmlns:p14="http://schemas.microsoft.com/office/powerpoint/2010/main" val="344101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73FED6C-76D0-4C0E-B58B-464C65F9CDAF}" type="slidenum">
              <a:rPr lang="es-CO" smtClean="0"/>
              <a:t>1</a:t>
            </a:fld>
            <a:endParaRPr lang="es-CO"/>
          </a:p>
        </p:txBody>
      </p:sp>
    </p:spTree>
    <p:extLst>
      <p:ext uri="{BB962C8B-B14F-4D97-AF65-F5344CB8AC3E}">
        <p14:creationId xmlns:p14="http://schemas.microsoft.com/office/powerpoint/2010/main" val="114800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473FED6C-76D0-4C0E-B58B-464C65F9CDAF}" type="slidenum">
              <a:rPr lang="es-CO" smtClean="0"/>
              <a:t>19</a:t>
            </a:fld>
            <a:endParaRPr lang="es-CO"/>
          </a:p>
        </p:txBody>
      </p:sp>
    </p:spTree>
    <p:extLst>
      <p:ext uri="{BB962C8B-B14F-4D97-AF65-F5344CB8AC3E}">
        <p14:creationId xmlns:p14="http://schemas.microsoft.com/office/powerpoint/2010/main" val="387846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99C2E-3BA8-524B-9239-04B76A6312E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73997B3-8757-BD4B-84DE-A8DC84C46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75DF0B0-0127-A144-A815-56396629A9F7}"/>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5" name="Marcador de pie de página 4">
            <a:extLst>
              <a:ext uri="{FF2B5EF4-FFF2-40B4-BE49-F238E27FC236}">
                <a16:creationId xmlns:a16="http://schemas.microsoft.com/office/drawing/2014/main" id="{74666613-14DE-CD43-92AE-1BBA31C7825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6FF33F9-9E45-1643-8BFF-2B8E791A9101}"/>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201308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55E250-8181-334E-AE50-E02138C5638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9BB4B02-2146-F848-AFCA-B4010AA6F5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4B56FF8-EDF7-A845-9F41-3F4746EC4BFE}"/>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5" name="Marcador de pie de página 4">
            <a:extLst>
              <a:ext uri="{FF2B5EF4-FFF2-40B4-BE49-F238E27FC236}">
                <a16:creationId xmlns:a16="http://schemas.microsoft.com/office/drawing/2014/main" id="{C088F412-9E83-8742-9488-9C62328AAA7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72205F0-884B-434C-B4AF-84973A0905F3}"/>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55894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44D289-7F2A-724D-8DC6-89CFF13D35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4472D92-1D68-FC44-BE52-C8627D4B105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86CCC7D-CA74-134D-9363-3343616EC0C4}"/>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5" name="Marcador de pie de página 4">
            <a:extLst>
              <a:ext uri="{FF2B5EF4-FFF2-40B4-BE49-F238E27FC236}">
                <a16:creationId xmlns:a16="http://schemas.microsoft.com/office/drawing/2014/main" id="{78DCE886-5FE6-8142-87E3-29C7D292F43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86270E8-A40B-8A41-9C9E-C2A3D9159539}"/>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2161391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E5E6C-017E-1445-90A1-457FC581DE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40BCC88-FAB3-B049-9C87-BFD96C5A161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7B2C808-407F-104E-B9CC-778A6F418ECF}"/>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5" name="Marcador de pie de página 4">
            <a:extLst>
              <a:ext uri="{FF2B5EF4-FFF2-40B4-BE49-F238E27FC236}">
                <a16:creationId xmlns:a16="http://schemas.microsoft.com/office/drawing/2014/main" id="{EE209140-3540-3144-BBC1-F391F0939AF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108ADE-A64A-5847-BBE9-3636610E2CA2}"/>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54658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CB49A-3B3F-BF4B-B41A-6C08182D3FE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5F9266D-5D90-BE4F-A138-A5E80B0DBA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321747-574E-5E49-9E07-F02C4A11978E}"/>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5" name="Marcador de pie de página 4">
            <a:extLst>
              <a:ext uri="{FF2B5EF4-FFF2-40B4-BE49-F238E27FC236}">
                <a16:creationId xmlns:a16="http://schemas.microsoft.com/office/drawing/2014/main" id="{1A6EE84B-5A21-E54F-8A27-1004E41999B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651719-EF81-944E-AC28-0B2F4DC3EE97}"/>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49215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DF3A6D-8423-9D4C-96E9-516BD08E386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3861EBC-6F53-A84E-9652-D8037BB4B9A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E8ABC599-9474-F04A-A559-C9B6140C60D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BFE9F45-F83A-FB4A-93F0-7973B4DA9F91}"/>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6" name="Marcador de pie de página 5">
            <a:extLst>
              <a:ext uri="{FF2B5EF4-FFF2-40B4-BE49-F238E27FC236}">
                <a16:creationId xmlns:a16="http://schemas.microsoft.com/office/drawing/2014/main" id="{2B4ECD18-16AF-3C43-B51E-D87D8908BD4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820041D-092C-8743-AFB7-1E9BA031C7E6}"/>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9215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6D708-61F5-0044-81BD-8FFC243B4FA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11B37EB-A0F5-914E-B377-732B4E34C5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C1F5DD-2D65-4044-B44D-8BED0CA16FD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57B19E7-8FE7-DC4F-B6BB-A955F1CD4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ED8071E-0087-AC49-A10C-D83FEB10694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6860131-39AA-A648-90CA-CBFDA0D1DE2C}"/>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8" name="Marcador de pie de página 7">
            <a:extLst>
              <a:ext uri="{FF2B5EF4-FFF2-40B4-BE49-F238E27FC236}">
                <a16:creationId xmlns:a16="http://schemas.microsoft.com/office/drawing/2014/main" id="{02373F84-5804-8248-994D-F97397CBEB4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121E2E30-C046-A54F-85DE-83EB3F40B6AD}"/>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3063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D8BBE-47F2-DF4A-BD76-E08FA0D3405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353B192-C7ED-A34D-B04A-ADFF0EF4DE49}"/>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4" name="Marcador de pie de página 3">
            <a:extLst>
              <a:ext uri="{FF2B5EF4-FFF2-40B4-BE49-F238E27FC236}">
                <a16:creationId xmlns:a16="http://schemas.microsoft.com/office/drawing/2014/main" id="{E78174E4-892C-8849-B9AE-7A4462FFC0D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19E1FA7-21E2-C449-96CD-D8C29CFD9CD4}"/>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01125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0E3BFE0-486D-8940-9731-22059F3DFF2D}"/>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3" name="Marcador de pie de página 2">
            <a:extLst>
              <a:ext uri="{FF2B5EF4-FFF2-40B4-BE49-F238E27FC236}">
                <a16:creationId xmlns:a16="http://schemas.microsoft.com/office/drawing/2014/main" id="{EFF6CD70-526F-C44E-8E8E-7DAEC76F7384}"/>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F92FF53-39ED-F146-B056-8B09BF1E0723}"/>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296283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7B082-7D66-4043-866B-AE10DA2742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5C76904-9BA4-964E-A1C4-CBC99604A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590A51E-6B32-4345-9704-90349908D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8ABA50-9B5E-4743-B54E-B3FD0E4987B1}"/>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6" name="Marcador de pie de página 5">
            <a:extLst>
              <a:ext uri="{FF2B5EF4-FFF2-40B4-BE49-F238E27FC236}">
                <a16:creationId xmlns:a16="http://schemas.microsoft.com/office/drawing/2014/main" id="{F756C09C-5391-3949-8F00-7547496CEF3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6454BA0-1A83-104F-A219-E8A9725CA63F}"/>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412348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F0A06-7D0A-FE4A-BF8A-30D472C8C9F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2546660-A678-4540-91E3-AAA4A41D1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9098EF94-CD2F-BC49-89BC-345C8ED7A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35DA0C-34A0-9B45-86B1-BD1BCAFEAC57}"/>
              </a:ext>
            </a:extLst>
          </p:cNvPr>
          <p:cNvSpPr>
            <a:spLocks noGrp="1"/>
          </p:cNvSpPr>
          <p:nvPr>
            <p:ph type="dt" sz="half" idx="10"/>
          </p:nvPr>
        </p:nvSpPr>
        <p:spPr/>
        <p:txBody>
          <a:bodyPr/>
          <a:lstStyle/>
          <a:p>
            <a:fld id="{A4A55359-3E89-DD4C-8D7F-B0EB4FF6DC6C}" type="datetimeFigureOut">
              <a:rPr lang="es-CO" smtClean="0"/>
              <a:t>6/08/2020</a:t>
            </a:fld>
            <a:endParaRPr lang="es-CO"/>
          </a:p>
        </p:txBody>
      </p:sp>
      <p:sp>
        <p:nvSpPr>
          <p:cNvPr id="6" name="Marcador de pie de página 5">
            <a:extLst>
              <a:ext uri="{FF2B5EF4-FFF2-40B4-BE49-F238E27FC236}">
                <a16:creationId xmlns:a16="http://schemas.microsoft.com/office/drawing/2014/main" id="{A0C7C8DA-6E55-2542-A5F3-33D64A19694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FEC2404-F25D-6147-9DBF-AA14C333DA75}"/>
              </a:ext>
            </a:extLst>
          </p:cNvPr>
          <p:cNvSpPr>
            <a:spLocks noGrp="1"/>
          </p:cNvSpPr>
          <p:nvPr>
            <p:ph type="sldNum" sz="quarter" idx="12"/>
          </p:nvPr>
        </p:nvSpPr>
        <p:spPr/>
        <p:txBody>
          <a:bodyPr/>
          <a:lstStyle/>
          <a:p>
            <a:fld id="{CAE136B5-2352-3342-95E8-70F3F36F5F75}" type="slidenum">
              <a:rPr lang="es-CO" smtClean="0"/>
              <a:t>‹Nº›</a:t>
            </a:fld>
            <a:endParaRPr lang="es-CO"/>
          </a:p>
        </p:txBody>
      </p:sp>
    </p:spTree>
    <p:extLst>
      <p:ext uri="{BB962C8B-B14F-4D97-AF65-F5344CB8AC3E}">
        <p14:creationId xmlns:p14="http://schemas.microsoft.com/office/powerpoint/2010/main" val="144661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C00008-EEF8-3E4D-A9FF-3912F2EEF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6A9EB07-51BE-4243-AA3E-F433048F9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8C295F0-FBEF-F04E-9DFC-009D36C73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55359-3E89-DD4C-8D7F-B0EB4FF6DC6C}" type="datetimeFigureOut">
              <a:rPr lang="es-CO" smtClean="0"/>
              <a:t>6/08/2020</a:t>
            </a:fld>
            <a:endParaRPr lang="es-CO"/>
          </a:p>
        </p:txBody>
      </p:sp>
      <p:sp>
        <p:nvSpPr>
          <p:cNvPr id="5" name="Marcador de pie de página 4">
            <a:extLst>
              <a:ext uri="{FF2B5EF4-FFF2-40B4-BE49-F238E27FC236}">
                <a16:creationId xmlns:a16="http://schemas.microsoft.com/office/drawing/2014/main" id="{DD1378A6-65C9-CB4F-8D1A-54407B19D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4EE2DC6-BCD7-ED44-AC18-56FEF6D23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136B5-2352-3342-95E8-70F3F36F5F75}" type="slidenum">
              <a:rPr lang="es-CO" smtClean="0"/>
              <a:t>‹Nº›</a:t>
            </a:fld>
            <a:endParaRPr lang="es-CO"/>
          </a:p>
        </p:txBody>
      </p:sp>
    </p:spTree>
    <p:extLst>
      <p:ext uri="{BB962C8B-B14F-4D97-AF65-F5344CB8AC3E}">
        <p14:creationId xmlns:p14="http://schemas.microsoft.com/office/powerpoint/2010/main" val="89148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08B639D-F1B7-AB41-B833-2136D82ACF91}"/>
              </a:ext>
            </a:extLst>
          </p:cNvPr>
          <p:cNvPicPr>
            <a:picLocks noChangeAspect="1"/>
          </p:cNvPicPr>
          <p:nvPr/>
        </p:nvPicPr>
        <p:blipFill>
          <a:blip r:embed="rId3"/>
          <a:stretch>
            <a:fillRect/>
          </a:stretch>
        </p:blipFill>
        <p:spPr>
          <a:xfrm>
            <a:off x="0" y="0"/>
            <a:ext cx="12192000" cy="6858000"/>
          </a:xfrm>
          <a:prstGeom prst="rect">
            <a:avLst/>
          </a:prstGeom>
        </p:spPr>
      </p:pic>
      <p:sp>
        <p:nvSpPr>
          <p:cNvPr id="5" name="Marcador de contenido 2"/>
          <p:cNvSpPr txBox="1">
            <a:spLocks/>
          </p:cNvSpPr>
          <p:nvPr/>
        </p:nvSpPr>
        <p:spPr>
          <a:xfrm>
            <a:off x="4796615" y="1642393"/>
            <a:ext cx="7923418" cy="20151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ES" sz="1800" dirty="0">
              <a:solidFill>
                <a:schemeClr val="bg1"/>
              </a:solidFill>
              <a:latin typeface="Trebuchet MS" panose="020B0603020202020204" pitchFamily="34" charset="0"/>
            </a:endParaRPr>
          </a:p>
          <a:p>
            <a:pPr marL="0" indent="0" algn="ctr">
              <a:buNone/>
            </a:pPr>
            <a:r>
              <a:rPr lang="es-CO" sz="5400" b="1" dirty="0">
                <a:solidFill>
                  <a:srgbClr val="002060"/>
                </a:solidFill>
                <a:latin typeface="Ancizar Sans Regular" pitchFamily="34" charset="0"/>
              </a:rPr>
              <a:t>ALFABETIZACIÓN</a:t>
            </a:r>
          </a:p>
          <a:p>
            <a:pPr marL="0" indent="0" algn="ctr">
              <a:buNone/>
            </a:pPr>
            <a:r>
              <a:rPr lang="es-CO" sz="5400" b="1" dirty="0">
                <a:solidFill>
                  <a:srgbClr val="002060"/>
                </a:solidFill>
                <a:latin typeface="Ancizar Sans Regular" pitchFamily="34" charset="0"/>
              </a:rPr>
              <a:t>DIGITAL </a:t>
            </a:r>
            <a:endParaRPr lang="es-ES" sz="7200" b="1" dirty="0">
              <a:solidFill>
                <a:srgbClr val="002060"/>
              </a:solidFill>
              <a:latin typeface="Ancizar Sans Regular" pitchFamily="34" charset="0"/>
            </a:endParaRPr>
          </a:p>
        </p:txBody>
      </p:sp>
      <p:pic>
        <p:nvPicPr>
          <p:cNvPr id="7" name="Imagen 6"/>
          <p:cNvPicPr>
            <a:picLocks noChangeAspect="1"/>
          </p:cNvPicPr>
          <p:nvPr/>
        </p:nvPicPr>
        <p:blipFill rotWithShape="1">
          <a:blip r:embed="rId4"/>
          <a:srcRect l="6951" t="30933" r="13056" b="-25080"/>
          <a:stretch/>
        </p:blipFill>
        <p:spPr>
          <a:xfrm>
            <a:off x="0" y="-82730"/>
            <a:ext cx="12192000" cy="7346820"/>
          </a:xfrm>
          <a:prstGeom prst="rect">
            <a:avLst/>
          </a:prstGeom>
        </p:spPr>
      </p:pic>
      <p:pic>
        <p:nvPicPr>
          <p:cNvPr id="8"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807" y="675882"/>
            <a:ext cx="3600000" cy="3650140"/>
          </a:xfrm>
          <a:prstGeom prst="ellipse">
            <a:avLst/>
          </a:prstGeom>
          <a:ln w="38100">
            <a:solidFill>
              <a:srgbClr val="009FDE"/>
            </a:solidFill>
          </a:ln>
          <a:effectLst/>
        </p:spPr>
      </p:pic>
      <p:pic>
        <p:nvPicPr>
          <p:cNvPr id="9" name="Picture 2" descr="Resultado de imagen para COLOMBIA CIENTIF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6228" y="1219355"/>
            <a:ext cx="2440893" cy="2440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796615" y="2039287"/>
            <a:ext cx="7177825" cy="923330"/>
          </a:xfrm>
          <a:prstGeom prst="rect">
            <a:avLst/>
          </a:prstGeom>
        </p:spPr>
        <p:txBody>
          <a:bodyPr wrap="square">
            <a:spAutoFit/>
          </a:bodyPr>
          <a:lstStyle/>
          <a:p>
            <a:pPr algn="ctr"/>
            <a:r>
              <a:rPr lang="es-CO" sz="5400" b="1" dirty="0" smtClean="0">
                <a:solidFill>
                  <a:schemeClr val="bg1"/>
                </a:solidFill>
                <a:effectLst>
                  <a:outerShdw blurRad="38100" dist="38100" dir="2700000" algn="tl">
                    <a:srgbClr val="000000">
                      <a:alpha val="43137"/>
                    </a:srgbClr>
                  </a:outerShdw>
                </a:effectLst>
                <a:latin typeface="Ancizar Sans Regular" pitchFamily="34" charset="0"/>
              </a:rPr>
              <a:t>ALFABETIZACIÓN</a:t>
            </a:r>
            <a:endParaRPr lang="es-CO" sz="5400" b="1" dirty="0">
              <a:solidFill>
                <a:schemeClr val="bg1"/>
              </a:solidFill>
              <a:effectLst>
                <a:outerShdw blurRad="38100" dist="38100" dir="2700000" algn="tl">
                  <a:srgbClr val="000000">
                    <a:alpha val="43137"/>
                  </a:srgbClr>
                </a:outerShdw>
              </a:effectLst>
              <a:latin typeface="Ancizar Sans Regular" pitchFamily="34" charset="0"/>
            </a:endParaRPr>
          </a:p>
        </p:txBody>
      </p:sp>
    </p:spTree>
    <p:extLst>
      <p:ext uri="{BB962C8B-B14F-4D97-AF65-F5344CB8AC3E}">
        <p14:creationId xmlns:p14="http://schemas.microsoft.com/office/powerpoint/2010/main" val="381746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10997485"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9" name="Google Shape;90;p1">
            <a:extLst>
              <a:ext uri="{FF2B5EF4-FFF2-40B4-BE49-F238E27FC236}">
                <a16:creationId xmlns:a16="http://schemas.microsoft.com/office/drawing/2014/main" id="{7AC5EBCA-374B-1A48-86B3-D0587222E336}"/>
              </a:ext>
            </a:extLst>
          </p:cNvPr>
          <p:cNvSpPr txBox="1"/>
          <p:nvPr/>
        </p:nvSpPr>
        <p:spPr>
          <a:xfrm>
            <a:off x="838200" y="2374510"/>
            <a:ext cx="10727363" cy="1546547"/>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s-ES" sz="4800" b="1" i="1" dirty="0" smtClean="0">
                <a:solidFill>
                  <a:srgbClr val="1F3864"/>
                </a:solidFill>
                <a:latin typeface="Tahoma" panose="020B0604030504040204" pitchFamily="34" charset="0"/>
                <a:ea typeface="Tahoma" panose="020B0604030504040204" pitchFamily="34" charset="0"/>
                <a:cs typeface="Tahoma" panose="020B0604030504040204" pitchFamily="34" charset="0"/>
                <a:sym typeface="Arial Black"/>
              </a:rPr>
              <a:t>LAS TIPOLOGÍAS DE LA  ALFABETIZACIÓN</a:t>
            </a:r>
            <a:endParaRPr sz="4800" b="1" i="1" dirty="0">
              <a:solidFill>
                <a:srgbClr val="1F3864"/>
              </a:solidFill>
              <a:latin typeface="Tahoma" panose="020B0604030504040204" pitchFamily="34" charset="0"/>
              <a:ea typeface="Tahoma" panose="020B0604030504040204" pitchFamily="34" charset="0"/>
              <a:cs typeface="Tahoma" panose="020B0604030504040204" pitchFamily="34" charset="0"/>
              <a:sym typeface="Arial Black"/>
            </a:endParaRPr>
          </a:p>
        </p:txBody>
      </p:sp>
    </p:spTree>
    <p:extLst>
      <p:ext uri="{BB962C8B-B14F-4D97-AF65-F5344CB8AC3E}">
        <p14:creationId xmlns:p14="http://schemas.microsoft.com/office/powerpoint/2010/main" val="396806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10997485"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8" name="Título 1">
            <a:extLst>
              <a:ext uri="{FF2B5EF4-FFF2-40B4-BE49-F238E27FC236}">
                <a16:creationId xmlns:a16="http://schemas.microsoft.com/office/drawing/2014/main" id="{6BC3FA51-B606-FB48-963C-DB4BB880C5A2}"/>
              </a:ext>
            </a:extLst>
          </p:cNvPr>
          <p:cNvSpPr>
            <a:spLocks noGrp="1"/>
          </p:cNvSpPr>
          <p:nvPr>
            <p:ph type="title"/>
          </p:nvPr>
        </p:nvSpPr>
        <p:spPr>
          <a:xfrm>
            <a:off x="1640623" y="412564"/>
            <a:ext cx="8910753" cy="423280"/>
          </a:xfrm>
        </p:spPr>
        <p:txBody>
          <a:bodyPr>
            <a:noAutofit/>
          </a:bodyPr>
          <a:lstStyle/>
          <a:p>
            <a:pPr algn="ctr"/>
            <a:r>
              <a:rPr lang="en-US" sz="3600" dirty="0" smtClean="0">
                <a:solidFill>
                  <a:srgbClr val="002060"/>
                </a:solidFill>
                <a:latin typeface="Aharoni" panose="02010803020104030203" pitchFamily="2" charset="-79"/>
                <a:cs typeface="Aharoni" panose="02010803020104030203" pitchFamily="2" charset="-79"/>
              </a:rPr>
              <a:t>TIPOLOGÍAS DE ALFABETIZACIÓN</a:t>
            </a:r>
            <a:br>
              <a:rPr lang="en-US" sz="3600" dirty="0" smtClean="0">
                <a:solidFill>
                  <a:srgbClr val="002060"/>
                </a:solidFill>
                <a:latin typeface="Aharoni" panose="02010803020104030203" pitchFamily="2" charset="-79"/>
                <a:cs typeface="Aharoni" panose="02010803020104030203" pitchFamily="2" charset="-79"/>
              </a:rPr>
            </a:br>
            <a:r>
              <a:rPr lang="en-US" sz="3600" dirty="0" smtClean="0">
                <a:solidFill>
                  <a:srgbClr val="002060"/>
                </a:solidFill>
                <a:latin typeface="Aharoni" panose="02010803020104030203" pitchFamily="2" charset="-79"/>
                <a:cs typeface="Aharoni" panose="02010803020104030203" pitchFamily="2" charset="-79"/>
              </a:rPr>
              <a:t>DE ACUERDO A LA UNESCO</a:t>
            </a:r>
            <a:endParaRPr lang="en-US" sz="3600" dirty="0">
              <a:solidFill>
                <a:srgbClr val="002060"/>
              </a:solidFill>
              <a:latin typeface="Aharoni" panose="02010803020104030203" pitchFamily="2" charset="-79"/>
              <a:cs typeface="Aharoni" panose="02010803020104030203" pitchFamily="2" charset="-79"/>
            </a:endParaRPr>
          </a:p>
        </p:txBody>
      </p:sp>
      <p:pic>
        <p:nvPicPr>
          <p:cNvPr id="3" name="Imagen 2"/>
          <p:cNvPicPr>
            <a:picLocks noChangeAspect="1"/>
          </p:cNvPicPr>
          <p:nvPr/>
        </p:nvPicPr>
        <p:blipFill rotWithShape="1">
          <a:blip r:embed="rId4">
            <a:extLst>
              <a:ext uri="{BEBA8EAE-BF5A-486C-A8C5-ECC9F3942E4B}">
                <a14:imgProps xmlns:a14="http://schemas.microsoft.com/office/drawing/2010/main">
                  <a14:imgLayer r:embed="rId5">
                    <a14:imgEffect>
                      <a14:backgroundRemoval t="6806" b="77222" l="21563" r="72422">
                        <a14:foregroundMark x1="39453" y1="20000" x2="39453" y2="20000"/>
                        <a14:foregroundMark x1="38828" y1="26111" x2="38828" y2="26111"/>
                        <a14:foregroundMark x1="28984" y1="34583" x2="28984" y2="34583"/>
                        <a14:foregroundMark x1="36250" y1="36111" x2="36250" y2="36111"/>
                        <a14:foregroundMark x1="43125" y1="35694" x2="43125" y2="35694"/>
                        <a14:foregroundMark x1="50859" y1="33611" x2="50859" y2="33611"/>
                        <a14:foregroundMark x1="56250" y1="35556" x2="56250" y2="35556"/>
                        <a14:foregroundMark x1="63281" y1="34583" x2="63281" y2="34583"/>
                        <a14:foregroundMark x1="58828" y1="62500" x2="58828" y2="62500"/>
                        <a14:foregroundMark x1="58672" y1="67917" x2="58672" y2="67917"/>
                        <a14:foregroundMark x1="57656" y1="73750" x2="57656" y2="73750"/>
                      </a14:backgroundRemoval>
                    </a14:imgEffect>
                  </a14:imgLayer>
                </a14:imgProps>
              </a:ext>
            </a:extLst>
          </a:blip>
          <a:srcRect l="15251" t="7110" r="21213" b="23365"/>
          <a:stretch/>
        </p:blipFill>
        <p:spPr>
          <a:xfrm>
            <a:off x="0" y="1868894"/>
            <a:ext cx="5162282" cy="3177459"/>
          </a:xfrm>
          <a:prstGeom prst="rect">
            <a:avLst/>
          </a:prstGeom>
        </p:spPr>
      </p:pic>
      <p:sp>
        <p:nvSpPr>
          <p:cNvPr id="10" name="CuadroTexto 9">
            <a:extLst>
              <a:ext uri="{FF2B5EF4-FFF2-40B4-BE49-F238E27FC236}">
                <a16:creationId xmlns:a16="http://schemas.microsoft.com/office/drawing/2014/main" id="{221956E5-220F-4A37-B4DE-C175E648CD48}"/>
              </a:ext>
            </a:extLst>
          </p:cNvPr>
          <p:cNvSpPr txBox="1"/>
          <p:nvPr/>
        </p:nvSpPr>
        <p:spPr>
          <a:xfrm>
            <a:off x="4565616" y="1149677"/>
            <a:ext cx="7008076" cy="5016758"/>
          </a:xfrm>
          <a:prstGeom prst="rect">
            <a:avLst/>
          </a:prstGeom>
          <a:noFill/>
        </p:spPr>
        <p:txBody>
          <a:bodyPr wrap="square" rtlCol="0">
            <a:spAutoFit/>
          </a:bodyPr>
          <a:lstStyle/>
          <a:p>
            <a:pPr algn="ctr"/>
            <a:r>
              <a:rPr lang="es-ES" sz="2000" b="1" dirty="0" smtClean="0"/>
              <a:t>La UNESCO contempla cuatro tipologías de Alfabetización:</a:t>
            </a:r>
            <a:endParaRPr lang="es-ES" sz="2000" dirty="0" smtClean="0"/>
          </a:p>
          <a:p>
            <a:endParaRPr lang="es-ES" sz="2000" dirty="0"/>
          </a:p>
          <a:p>
            <a:pPr marL="285750" indent="-285750" algn="just">
              <a:buFont typeface="Wingdings" panose="05000000000000000000" pitchFamily="2" charset="2"/>
              <a:buChar char="ü"/>
            </a:pPr>
            <a:r>
              <a:rPr lang="es-ES" sz="2000" dirty="0" smtClean="0"/>
              <a:t>Conjunto </a:t>
            </a:r>
            <a:r>
              <a:rPr lang="es-ES" sz="2000" dirty="0"/>
              <a:t>de competencias cognitivas de lectura y de escritura, en cálculo y aquellas que permiten acceder al conocimiento y a la </a:t>
            </a:r>
            <a:r>
              <a:rPr lang="es-ES" sz="2000" dirty="0" smtClean="0"/>
              <a:t>información.</a:t>
            </a:r>
          </a:p>
          <a:p>
            <a:pPr marL="285750" indent="-285750" algn="just">
              <a:buFont typeface="Wingdings" panose="05000000000000000000" pitchFamily="2" charset="2"/>
              <a:buChar char="ü"/>
            </a:pPr>
            <a:endParaRPr lang="es-ES" sz="2000" dirty="0" smtClean="0"/>
          </a:p>
          <a:p>
            <a:pPr marL="285750" indent="-285750" algn="just">
              <a:buFont typeface="Wingdings" panose="05000000000000000000" pitchFamily="2" charset="2"/>
              <a:buChar char="ü"/>
            </a:pPr>
            <a:endParaRPr lang="es-ES" sz="2000" dirty="0"/>
          </a:p>
          <a:p>
            <a:pPr marL="285750" indent="-285750" algn="just">
              <a:buFont typeface="Wingdings" panose="05000000000000000000" pitchFamily="2" charset="2"/>
              <a:buChar char="ü"/>
            </a:pPr>
            <a:r>
              <a:rPr lang="es-ES" sz="2000" dirty="0"/>
              <a:t> </a:t>
            </a:r>
            <a:r>
              <a:rPr lang="es-ES" sz="2000" dirty="0" smtClean="0"/>
              <a:t>La </a:t>
            </a:r>
            <a:r>
              <a:rPr lang="es-ES" sz="2000" dirty="0"/>
              <a:t>alfabetización tal como se aplica, </a:t>
            </a:r>
            <a:r>
              <a:rPr lang="es-ES" sz="2000" dirty="0" smtClean="0"/>
              <a:t>se practica </a:t>
            </a:r>
            <a:r>
              <a:rPr lang="es-ES" sz="2000" dirty="0"/>
              <a:t>y se </a:t>
            </a:r>
            <a:r>
              <a:rPr lang="es-ES" sz="2000" dirty="0" smtClean="0"/>
              <a:t>sitúa.</a:t>
            </a:r>
          </a:p>
          <a:p>
            <a:pPr marL="285750" indent="-285750" algn="just">
              <a:buFont typeface="Wingdings" panose="05000000000000000000" pitchFamily="2" charset="2"/>
              <a:buChar char="ü"/>
            </a:pPr>
            <a:endParaRPr lang="es-ES" sz="2000" dirty="0" smtClean="0"/>
          </a:p>
          <a:p>
            <a:pPr marL="285750" indent="-285750" algn="just">
              <a:buFont typeface="Wingdings" panose="05000000000000000000" pitchFamily="2" charset="2"/>
              <a:buChar char="ü"/>
            </a:pPr>
            <a:endParaRPr lang="es-ES" sz="2000" dirty="0"/>
          </a:p>
          <a:p>
            <a:pPr marL="285750" indent="-285750" algn="just">
              <a:buFont typeface="Wingdings" panose="05000000000000000000" pitchFamily="2" charset="2"/>
              <a:buChar char="ü"/>
            </a:pPr>
            <a:r>
              <a:rPr lang="es-ES" sz="2000" dirty="0" smtClean="0"/>
              <a:t>La </a:t>
            </a:r>
            <a:r>
              <a:rPr lang="es-ES" sz="2000" dirty="0"/>
              <a:t>alfabetización como proceso de aprendizaje global, activo y </a:t>
            </a:r>
            <a:r>
              <a:rPr lang="es-ES" sz="2000" dirty="0" smtClean="0"/>
              <a:t>crítico, y </a:t>
            </a:r>
            <a:r>
              <a:rPr lang="es-ES" sz="2000" dirty="0"/>
              <a:t>no como </a:t>
            </a:r>
            <a:r>
              <a:rPr lang="es-ES" sz="2000" dirty="0" smtClean="0"/>
              <a:t>producto.</a:t>
            </a:r>
          </a:p>
          <a:p>
            <a:pPr marL="285750" indent="-285750" algn="just">
              <a:buFont typeface="Wingdings" panose="05000000000000000000" pitchFamily="2" charset="2"/>
              <a:buChar char="ü"/>
            </a:pPr>
            <a:endParaRPr lang="es-ES" sz="2000" dirty="0" smtClean="0"/>
          </a:p>
          <a:p>
            <a:pPr marL="285750" indent="-285750" algn="just">
              <a:buFont typeface="Wingdings" panose="05000000000000000000" pitchFamily="2" charset="2"/>
              <a:buChar char="ü"/>
            </a:pPr>
            <a:endParaRPr lang="es-ES" sz="2000" dirty="0"/>
          </a:p>
          <a:p>
            <a:pPr marL="285750" indent="-285750" algn="just">
              <a:buFont typeface="Wingdings" panose="05000000000000000000" pitchFamily="2" charset="2"/>
              <a:buChar char="ü"/>
            </a:pPr>
            <a:r>
              <a:rPr lang="es-ES" sz="2000" dirty="0" smtClean="0"/>
              <a:t>La </a:t>
            </a:r>
            <a:r>
              <a:rPr lang="es-ES" sz="2000" dirty="0"/>
              <a:t>alfabetización como texto, que la enfoca desde el punto de vista del contenido</a:t>
            </a:r>
          </a:p>
        </p:txBody>
      </p:sp>
    </p:spTree>
    <p:extLst>
      <p:ext uri="{BB962C8B-B14F-4D97-AF65-F5344CB8AC3E}">
        <p14:creationId xmlns:p14="http://schemas.microsoft.com/office/powerpoint/2010/main" val="185250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1000"/>
                                        <p:tgtEl>
                                          <p:spTgt spid="10">
                                            <p:txEl>
                                              <p:pRg st="0" end="0"/>
                                            </p:txEl>
                                          </p:spTgt>
                                        </p:tgtEl>
                                      </p:cBhvr>
                                    </p:animEffect>
                                    <p:anim calcmode="lin" valueType="num">
                                      <p:cBhvr>
                                        <p:cTn id="2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1000"/>
                                        <p:tgtEl>
                                          <p:spTgt spid="10">
                                            <p:txEl>
                                              <p:pRg st="2" end="2"/>
                                            </p:txEl>
                                          </p:spTgt>
                                        </p:tgtEl>
                                      </p:cBhvr>
                                    </p:animEffect>
                                    <p:anim calcmode="lin" valueType="num">
                                      <p:cBhvr>
                                        <p:cTn id="3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fade">
                                      <p:cBhvr>
                                        <p:cTn id="39" dur="1000"/>
                                        <p:tgtEl>
                                          <p:spTgt spid="10">
                                            <p:txEl>
                                              <p:pRg st="5" end="5"/>
                                            </p:txEl>
                                          </p:spTgt>
                                        </p:tgtEl>
                                      </p:cBhvr>
                                    </p:animEffect>
                                    <p:anim calcmode="lin" valueType="num">
                                      <p:cBhvr>
                                        <p:cTn id="4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xEl>
                                              <p:pRg st="8" end="8"/>
                                            </p:txEl>
                                          </p:spTgt>
                                        </p:tgtEl>
                                        <p:attrNameLst>
                                          <p:attrName>style.visibility</p:attrName>
                                        </p:attrNameLst>
                                      </p:cBhvr>
                                      <p:to>
                                        <p:strVal val="visible"/>
                                      </p:to>
                                    </p:set>
                                    <p:animEffect transition="in" filter="fade">
                                      <p:cBhvr>
                                        <p:cTn id="46" dur="1000"/>
                                        <p:tgtEl>
                                          <p:spTgt spid="10">
                                            <p:txEl>
                                              <p:pRg st="8" end="8"/>
                                            </p:txEl>
                                          </p:spTgt>
                                        </p:tgtEl>
                                      </p:cBhvr>
                                    </p:animEffect>
                                    <p:anim calcmode="lin" valueType="num">
                                      <p:cBhvr>
                                        <p:cTn id="47"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0">
                                            <p:txEl>
                                              <p:pRg st="11" end="11"/>
                                            </p:txEl>
                                          </p:spTgt>
                                        </p:tgtEl>
                                        <p:attrNameLst>
                                          <p:attrName>style.visibility</p:attrName>
                                        </p:attrNameLst>
                                      </p:cBhvr>
                                      <p:to>
                                        <p:strVal val="visible"/>
                                      </p:to>
                                    </p:set>
                                    <p:animEffect transition="in" filter="fade">
                                      <p:cBhvr>
                                        <p:cTn id="53" dur="1000"/>
                                        <p:tgtEl>
                                          <p:spTgt spid="10">
                                            <p:txEl>
                                              <p:pRg st="11" end="11"/>
                                            </p:txEl>
                                          </p:spTgt>
                                        </p:tgtEl>
                                      </p:cBhvr>
                                    </p:animEffect>
                                    <p:anim calcmode="lin" valueType="num">
                                      <p:cBhvr>
                                        <p:cTn id="54" dur="1000" fill="hold"/>
                                        <p:tgtEl>
                                          <p:spTgt spid="10">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10997485"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9" name="Google Shape;90;p1">
            <a:extLst>
              <a:ext uri="{FF2B5EF4-FFF2-40B4-BE49-F238E27FC236}">
                <a16:creationId xmlns:a16="http://schemas.microsoft.com/office/drawing/2014/main" id="{7AC5EBCA-374B-1A48-86B3-D0587222E336}"/>
              </a:ext>
            </a:extLst>
          </p:cNvPr>
          <p:cNvSpPr txBox="1"/>
          <p:nvPr/>
        </p:nvSpPr>
        <p:spPr>
          <a:xfrm>
            <a:off x="838200" y="2374510"/>
            <a:ext cx="10727363" cy="1546547"/>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s-ES" sz="4800" b="1" i="1" dirty="0" smtClean="0">
                <a:solidFill>
                  <a:srgbClr val="1F3864"/>
                </a:solidFill>
                <a:latin typeface="Tahoma" panose="020B0604030504040204" pitchFamily="34" charset="0"/>
                <a:ea typeface="Tahoma" panose="020B0604030504040204" pitchFamily="34" charset="0"/>
                <a:cs typeface="Tahoma" panose="020B0604030504040204" pitchFamily="34" charset="0"/>
                <a:sym typeface="Arial Black"/>
              </a:rPr>
              <a:t>LAS DIMENSIONES DE LA  ALFABETIZACIÓN</a:t>
            </a:r>
            <a:endParaRPr sz="4800" b="1" i="1" dirty="0">
              <a:solidFill>
                <a:srgbClr val="1F3864"/>
              </a:solidFill>
              <a:latin typeface="Tahoma" panose="020B0604030504040204" pitchFamily="34" charset="0"/>
              <a:ea typeface="Tahoma" panose="020B0604030504040204" pitchFamily="34" charset="0"/>
              <a:cs typeface="Tahoma" panose="020B0604030504040204" pitchFamily="34" charset="0"/>
              <a:sym typeface="Arial Black"/>
            </a:endParaRPr>
          </a:p>
        </p:txBody>
      </p:sp>
    </p:spTree>
    <p:extLst>
      <p:ext uri="{BB962C8B-B14F-4D97-AF65-F5344CB8AC3E}">
        <p14:creationId xmlns:p14="http://schemas.microsoft.com/office/powerpoint/2010/main" val="287511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640623" y="295000"/>
            <a:ext cx="8910753" cy="423280"/>
          </a:xfrm>
        </p:spPr>
        <p:txBody>
          <a:bodyPr>
            <a:noAutofit/>
          </a:bodyPr>
          <a:lstStyle/>
          <a:p>
            <a:pPr algn="ctr"/>
            <a:r>
              <a:rPr lang="en-US" sz="3600" dirty="0" smtClean="0">
                <a:solidFill>
                  <a:srgbClr val="002060"/>
                </a:solidFill>
                <a:latin typeface="Aharoni" panose="02010803020104030203" pitchFamily="2" charset="-79"/>
                <a:cs typeface="Aharoni" panose="02010803020104030203" pitchFamily="2" charset="-79"/>
              </a:rPr>
              <a:t>LAS DIMENSIONES DE LA ALFABETIZACIÓN</a:t>
            </a:r>
            <a:endParaRPr lang="en-US" sz="36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83103" y="1050690"/>
            <a:ext cx="7300651"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8" name="CuadroTexto 7">
            <a:extLst>
              <a:ext uri="{FF2B5EF4-FFF2-40B4-BE49-F238E27FC236}">
                <a16:creationId xmlns:a16="http://schemas.microsoft.com/office/drawing/2014/main" id="{221956E5-220F-4A37-B4DE-C175E648CD48}"/>
              </a:ext>
            </a:extLst>
          </p:cNvPr>
          <p:cNvSpPr txBox="1"/>
          <p:nvPr/>
        </p:nvSpPr>
        <p:spPr>
          <a:xfrm>
            <a:off x="590844" y="1825438"/>
            <a:ext cx="7548007" cy="3108543"/>
          </a:xfrm>
          <a:prstGeom prst="rect">
            <a:avLst/>
          </a:prstGeom>
          <a:noFill/>
        </p:spPr>
        <p:txBody>
          <a:bodyPr wrap="square" rtlCol="0">
            <a:spAutoFit/>
          </a:bodyPr>
          <a:lstStyle/>
          <a:p>
            <a:pPr algn="just"/>
            <a:r>
              <a:rPr lang="es-ES" sz="2800" b="1" dirty="0" smtClean="0">
                <a:latin typeface="Tahoma" panose="020B0604030504040204" pitchFamily="34" charset="0"/>
                <a:ea typeface="Tahoma" panose="020B0604030504040204" pitchFamily="34" charset="0"/>
                <a:cs typeface="Tahoma" panose="020B0604030504040204" pitchFamily="34" charset="0"/>
              </a:rPr>
              <a:t>1.</a:t>
            </a:r>
            <a:r>
              <a:rPr lang="es-ES" sz="2800" dirty="0" smtClean="0">
                <a:latin typeface="Tahoma" panose="020B0604030504040204" pitchFamily="34" charset="0"/>
                <a:ea typeface="Tahoma" panose="020B0604030504040204" pitchFamily="34" charset="0"/>
                <a:cs typeface="Tahoma" panose="020B0604030504040204" pitchFamily="34" charset="0"/>
              </a:rPr>
              <a:t> La </a:t>
            </a:r>
            <a:r>
              <a:rPr lang="es-ES" sz="2800" dirty="0">
                <a:latin typeface="Tahoma" panose="020B0604030504040204" pitchFamily="34" charset="0"/>
                <a:ea typeface="Tahoma" panose="020B0604030504040204" pitchFamily="34" charset="0"/>
                <a:cs typeface="Tahoma" panose="020B0604030504040204" pitchFamily="34" charset="0"/>
              </a:rPr>
              <a:t>Conferencia Mundial de la UNESCO de 1965, la </a:t>
            </a:r>
            <a:r>
              <a:rPr lang="es-ES" sz="2800" dirty="0" smtClean="0">
                <a:latin typeface="Tahoma" panose="020B0604030504040204" pitchFamily="34" charset="0"/>
                <a:ea typeface="Tahoma" panose="020B0604030504040204" pitchFamily="34" charset="0"/>
                <a:cs typeface="Tahoma" panose="020B0604030504040204" pitchFamily="34" charset="0"/>
              </a:rPr>
              <a:t>alfabetización trasciende </a:t>
            </a:r>
            <a:r>
              <a:rPr lang="es-ES" sz="2800" dirty="0">
                <a:latin typeface="Tahoma" panose="020B0604030504040204" pitchFamily="34" charset="0"/>
                <a:ea typeface="Tahoma" panose="020B0604030504040204" pitchFamily="34" charset="0"/>
                <a:cs typeface="Tahoma" panose="020B0604030504040204" pitchFamily="34" charset="0"/>
              </a:rPr>
              <a:t>lo rudimentario y se considera como un medio para que las </a:t>
            </a:r>
            <a:r>
              <a:rPr lang="es-ES" sz="2800" dirty="0" smtClean="0">
                <a:latin typeface="Tahoma" panose="020B0604030504040204" pitchFamily="34" charset="0"/>
                <a:ea typeface="Tahoma" panose="020B0604030504040204" pitchFamily="34" charset="0"/>
                <a:cs typeface="Tahoma" panose="020B0604030504040204" pitchFamily="34" charset="0"/>
              </a:rPr>
              <a:t>personas desempeñen </a:t>
            </a:r>
            <a:r>
              <a:rPr lang="es-ES" sz="2800" dirty="0">
                <a:latin typeface="Tahoma" panose="020B0604030504040204" pitchFamily="34" charset="0"/>
                <a:ea typeface="Tahoma" panose="020B0604030504040204" pitchFamily="34" charset="0"/>
                <a:cs typeface="Tahoma" panose="020B0604030504040204" pitchFamily="34" charset="0"/>
              </a:rPr>
              <a:t>un papel social, cívico y político. Es decir, es una herramienta </a:t>
            </a:r>
            <a:r>
              <a:rPr lang="es-ES" sz="2800" dirty="0" smtClean="0">
                <a:latin typeface="Tahoma" panose="020B0604030504040204" pitchFamily="34" charset="0"/>
                <a:ea typeface="Tahoma" panose="020B0604030504040204" pitchFamily="34" charset="0"/>
                <a:cs typeface="Tahoma" panose="020B0604030504040204" pitchFamily="34" charset="0"/>
              </a:rPr>
              <a:t>necesaria para activar </a:t>
            </a:r>
            <a:r>
              <a:rPr lang="es-ES" sz="2800" dirty="0">
                <a:latin typeface="Tahoma" panose="020B0604030504040204" pitchFamily="34" charset="0"/>
                <a:ea typeface="Tahoma" panose="020B0604030504040204" pitchFamily="34" charset="0"/>
                <a:cs typeface="Tahoma" panose="020B0604030504040204" pitchFamily="34" charset="0"/>
              </a:rPr>
              <a:t>la </a:t>
            </a:r>
            <a:r>
              <a:rPr lang="es-ES" sz="2800" dirty="0" smtClean="0">
                <a:latin typeface="Tahoma" panose="020B0604030504040204" pitchFamily="34" charset="0"/>
                <a:ea typeface="Tahoma" panose="020B0604030504040204" pitchFamily="34" charset="0"/>
                <a:cs typeface="Tahoma" panose="020B0604030504040204" pitchFamily="34" charset="0"/>
              </a:rPr>
              <a:t>ciudadanía. </a:t>
            </a:r>
            <a:endParaRPr lang="es-CO" sz="2800" dirty="0">
              <a:latin typeface="Tahoma" panose="020B0604030504040204" pitchFamily="34" charset="0"/>
              <a:ea typeface="Tahoma" panose="020B0604030504040204" pitchFamily="34" charset="0"/>
              <a:cs typeface="Tahoma" panose="020B0604030504040204" pitchFamily="34" charset="0"/>
            </a:endParaRPr>
          </a:p>
        </p:txBody>
      </p:sp>
      <p:pic>
        <p:nvPicPr>
          <p:cNvPr id="7" name="Imagen 6"/>
          <p:cNvPicPr>
            <a:picLocks noChangeAspect="1"/>
          </p:cNvPicPr>
          <p:nvPr/>
        </p:nvPicPr>
        <p:blipFill>
          <a:blip r:embed="rId4"/>
          <a:stretch>
            <a:fillRect/>
          </a:stretch>
        </p:blipFill>
        <p:spPr>
          <a:xfrm>
            <a:off x="8385612" y="1250108"/>
            <a:ext cx="3806388" cy="3806388"/>
          </a:xfrm>
          <a:prstGeom prst="rect">
            <a:avLst/>
          </a:prstGeom>
        </p:spPr>
      </p:pic>
    </p:spTree>
    <p:extLst>
      <p:ext uri="{BB962C8B-B14F-4D97-AF65-F5344CB8AC3E}">
        <p14:creationId xmlns:p14="http://schemas.microsoft.com/office/powerpoint/2010/main" val="773944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640623" y="295000"/>
            <a:ext cx="8910753" cy="423280"/>
          </a:xfrm>
        </p:spPr>
        <p:txBody>
          <a:bodyPr>
            <a:noAutofit/>
          </a:bodyPr>
          <a:lstStyle/>
          <a:p>
            <a:pPr algn="ctr"/>
            <a:r>
              <a:rPr lang="en-US" sz="3600" dirty="0" smtClean="0">
                <a:solidFill>
                  <a:srgbClr val="002060"/>
                </a:solidFill>
                <a:latin typeface="Aharoni" panose="02010803020104030203" pitchFamily="2" charset="-79"/>
                <a:cs typeface="Aharoni" panose="02010803020104030203" pitchFamily="2" charset="-79"/>
              </a:rPr>
              <a:t>LAS DIMENSIONES DE LA ALFABETIZACIÓN</a:t>
            </a:r>
            <a:endParaRPr lang="en-US" sz="36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7300651"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8" name="CuadroTexto 7">
            <a:extLst>
              <a:ext uri="{FF2B5EF4-FFF2-40B4-BE49-F238E27FC236}">
                <a16:creationId xmlns:a16="http://schemas.microsoft.com/office/drawing/2014/main" id="{221956E5-220F-4A37-B4DE-C175E648CD48}"/>
              </a:ext>
            </a:extLst>
          </p:cNvPr>
          <p:cNvSpPr txBox="1"/>
          <p:nvPr/>
        </p:nvSpPr>
        <p:spPr>
          <a:xfrm>
            <a:off x="513953" y="2482058"/>
            <a:ext cx="7624898" cy="2246769"/>
          </a:xfrm>
          <a:prstGeom prst="rect">
            <a:avLst/>
          </a:prstGeom>
          <a:noFill/>
        </p:spPr>
        <p:txBody>
          <a:bodyPr wrap="square" rtlCol="0">
            <a:spAutoFit/>
          </a:bodyPr>
          <a:lstStyle/>
          <a:p>
            <a:pPr algn="just"/>
            <a:r>
              <a:rPr lang="es-ES" sz="2800" b="1" dirty="0">
                <a:latin typeface="Tahoma" panose="020B0604030504040204" pitchFamily="34" charset="0"/>
                <a:ea typeface="Tahoma" panose="020B0604030504040204" pitchFamily="34" charset="0"/>
                <a:cs typeface="Tahoma" panose="020B0604030504040204" pitchFamily="34" charset="0"/>
              </a:rPr>
              <a:t>2</a:t>
            </a:r>
            <a:r>
              <a:rPr lang="es-ES" sz="2800" b="1" dirty="0" smtClean="0">
                <a:latin typeface="Tahoma" panose="020B0604030504040204" pitchFamily="34" charset="0"/>
                <a:ea typeface="Tahoma" panose="020B0604030504040204" pitchFamily="34" charset="0"/>
                <a:cs typeface="Tahoma" panose="020B0604030504040204" pitchFamily="34" charset="0"/>
              </a:rPr>
              <a:t>.</a:t>
            </a:r>
            <a:r>
              <a:rPr lang="es-ES" sz="2800" dirty="0" smtClean="0">
                <a:latin typeface="Tahoma" panose="020B0604030504040204" pitchFamily="34" charset="0"/>
                <a:ea typeface="Tahoma" panose="020B0604030504040204" pitchFamily="34" charset="0"/>
                <a:cs typeface="Tahoma" panose="020B0604030504040204" pitchFamily="34" charset="0"/>
              </a:rPr>
              <a:t> La </a:t>
            </a:r>
            <a:r>
              <a:rPr lang="es-ES" sz="2800" dirty="0">
                <a:latin typeface="Tahoma" panose="020B0604030504040204" pitchFamily="34" charset="0"/>
                <a:ea typeface="Tahoma" panose="020B0604030504040204" pitchFamily="34" charset="0"/>
                <a:cs typeface="Tahoma" panose="020B0604030504040204" pitchFamily="34" charset="0"/>
              </a:rPr>
              <a:t>alfabetización se entiende también como un continuum en el aprendizaje a lo largo de toda la vida, como un aprendizaje permanente, en tanto que puede ser adquirida por las personas en diferentes niveles o </a:t>
            </a:r>
            <a:r>
              <a:rPr lang="es-ES" sz="2800" dirty="0" smtClean="0">
                <a:latin typeface="Tahoma" panose="020B0604030504040204" pitchFamily="34" charset="0"/>
                <a:ea typeface="Tahoma" panose="020B0604030504040204" pitchFamily="34" charset="0"/>
                <a:cs typeface="Tahoma" panose="020B0604030504040204" pitchFamily="34" charset="0"/>
              </a:rPr>
              <a:t>grados</a:t>
            </a:r>
            <a:r>
              <a:rPr lang="es-ES" sz="2800" dirty="0">
                <a:latin typeface="Tahoma" panose="020B0604030504040204" pitchFamily="34" charset="0"/>
                <a:ea typeface="Tahoma" panose="020B0604030504040204" pitchFamily="34" charset="0"/>
                <a:cs typeface="Tahoma" panose="020B0604030504040204" pitchFamily="34" charset="0"/>
              </a:rPr>
              <a:t>.</a:t>
            </a:r>
            <a:endParaRPr lang="es-CO" sz="2800" dirty="0">
              <a:latin typeface="Tahoma" panose="020B0604030504040204" pitchFamily="34" charset="0"/>
              <a:ea typeface="Tahoma" panose="020B0604030504040204" pitchFamily="34" charset="0"/>
              <a:cs typeface="Tahoma" panose="020B0604030504040204" pitchFamily="34" charset="0"/>
            </a:endParaRPr>
          </a:p>
        </p:txBody>
      </p:sp>
      <p:pic>
        <p:nvPicPr>
          <p:cNvPr id="2" name="Imagen 1"/>
          <p:cNvPicPr>
            <a:picLocks noChangeAspect="1"/>
          </p:cNvPicPr>
          <p:nvPr/>
        </p:nvPicPr>
        <p:blipFill rotWithShape="1">
          <a:blip r:embed="rId4"/>
          <a:srcRect r="14689"/>
          <a:stretch/>
        </p:blipFill>
        <p:spPr>
          <a:xfrm>
            <a:off x="8257734" y="2482058"/>
            <a:ext cx="3808651" cy="2232219"/>
          </a:xfrm>
          <a:prstGeom prst="rect">
            <a:avLst/>
          </a:prstGeom>
        </p:spPr>
      </p:pic>
    </p:spTree>
    <p:extLst>
      <p:ext uri="{BB962C8B-B14F-4D97-AF65-F5344CB8AC3E}">
        <p14:creationId xmlns:p14="http://schemas.microsoft.com/office/powerpoint/2010/main" val="47200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26126"/>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640623" y="360315"/>
            <a:ext cx="8910753" cy="423280"/>
          </a:xfrm>
        </p:spPr>
        <p:txBody>
          <a:bodyPr>
            <a:noAutofit/>
          </a:bodyPr>
          <a:lstStyle/>
          <a:p>
            <a:pPr algn="ctr"/>
            <a:r>
              <a:rPr lang="en-US" sz="3600" dirty="0" smtClean="0">
                <a:solidFill>
                  <a:srgbClr val="002060"/>
                </a:solidFill>
                <a:latin typeface="Aharoni" panose="02010803020104030203" pitchFamily="2" charset="-79"/>
                <a:cs typeface="Aharoni" panose="02010803020104030203" pitchFamily="2" charset="-79"/>
              </a:rPr>
              <a:t>LAS DIMENSIONES DE LA ALFABETIZACIÓN</a:t>
            </a:r>
            <a:endParaRPr lang="en-US" sz="36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7300651"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8" name="CuadroTexto 7">
            <a:extLst>
              <a:ext uri="{FF2B5EF4-FFF2-40B4-BE49-F238E27FC236}">
                <a16:creationId xmlns:a16="http://schemas.microsoft.com/office/drawing/2014/main" id="{221956E5-220F-4A37-B4DE-C175E648CD48}"/>
              </a:ext>
            </a:extLst>
          </p:cNvPr>
          <p:cNvSpPr txBox="1"/>
          <p:nvPr/>
        </p:nvSpPr>
        <p:spPr>
          <a:xfrm>
            <a:off x="1230924" y="1203145"/>
            <a:ext cx="9885567" cy="4832092"/>
          </a:xfrm>
          <a:prstGeom prst="rect">
            <a:avLst/>
          </a:prstGeom>
          <a:noFill/>
        </p:spPr>
        <p:txBody>
          <a:bodyPr wrap="square" rtlCol="0">
            <a:spAutoFit/>
          </a:bodyPr>
          <a:lstStyle/>
          <a:p>
            <a:pPr algn="just"/>
            <a:r>
              <a:rPr lang="es-ES" sz="2800" b="1" dirty="0" smtClean="0">
                <a:latin typeface="Tahoma" panose="020B0604030504040204" pitchFamily="34" charset="0"/>
                <a:ea typeface="Tahoma" panose="020B0604030504040204" pitchFamily="34" charset="0"/>
                <a:cs typeface="Tahoma" panose="020B0604030504040204" pitchFamily="34" charset="0"/>
              </a:rPr>
              <a:t>3. </a:t>
            </a:r>
            <a:r>
              <a:rPr lang="es-ES" sz="2800" dirty="0" smtClean="0">
                <a:latin typeface="Tahoma" panose="020B0604030504040204" pitchFamily="34" charset="0"/>
                <a:ea typeface="Tahoma" panose="020B0604030504040204" pitchFamily="34" charset="0"/>
                <a:cs typeface="Tahoma" panose="020B0604030504040204" pitchFamily="34" charset="0"/>
              </a:rPr>
              <a:t>La </a:t>
            </a:r>
            <a:r>
              <a:rPr lang="es-ES" sz="2800" dirty="0">
                <a:latin typeface="Tahoma" panose="020B0604030504040204" pitchFamily="34" charset="0"/>
                <a:ea typeface="Tahoma" panose="020B0604030504040204" pitchFamily="34" charset="0"/>
                <a:cs typeface="Tahoma" panose="020B0604030504040204" pitchFamily="34" charset="0"/>
              </a:rPr>
              <a:t>alfabetización está estrechamente relacionada con el pensamiento crítico y reflexivo hasta tal punto que se ha considerado como un «conjunto complejo de competencias críticas que permite a los individuos […] comunicar y comprender la circulación de ideas entre los individuos y grupos» (UNESCO, </a:t>
            </a:r>
            <a:r>
              <a:rPr lang="es-ES" sz="2800" dirty="0" smtClean="0">
                <a:latin typeface="Tahoma" panose="020B0604030504040204" pitchFamily="34" charset="0"/>
                <a:ea typeface="Tahoma" panose="020B0604030504040204" pitchFamily="34" charset="0"/>
                <a:cs typeface="Tahoma" panose="020B0604030504040204" pitchFamily="34" charset="0"/>
              </a:rPr>
              <a:t>2006). </a:t>
            </a:r>
          </a:p>
          <a:p>
            <a:pPr algn="just"/>
            <a:endParaRPr lang="es-ES" sz="2800" dirty="0">
              <a:latin typeface="Tahoma" panose="020B0604030504040204" pitchFamily="34" charset="0"/>
              <a:ea typeface="Tahoma" panose="020B0604030504040204" pitchFamily="34" charset="0"/>
              <a:cs typeface="Tahoma" panose="020B0604030504040204" pitchFamily="34" charset="0"/>
            </a:endParaRPr>
          </a:p>
          <a:p>
            <a:pPr algn="just"/>
            <a:r>
              <a:rPr lang="es-ES" sz="2800" dirty="0">
                <a:latin typeface="Tahoma" panose="020B0604030504040204" pitchFamily="34" charset="0"/>
                <a:ea typeface="Tahoma" panose="020B0604030504040204" pitchFamily="34" charset="0"/>
                <a:cs typeface="Tahoma" panose="020B0604030504040204" pitchFamily="34" charset="0"/>
              </a:rPr>
              <a:t>no solo consiste en decir y repetir palabras, sino que tiene su fundamento en la obtención de la propia palabra, de una voz generada a partir del pensamiento fruto -además de la lectura del texto- de la lectura del contexto y del mundo.</a:t>
            </a:r>
            <a:endParaRPr lang="es-CO"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943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1000"/>
                                        <p:tgtEl>
                                          <p:spTgt spid="8">
                                            <p:txEl>
                                              <p:pRg st="2" end="2"/>
                                            </p:txEl>
                                          </p:spTgt>
                                        </p:tgtEl>
                                      </p:cBhvr>
                                    </p:animEffect>
                                    <p:anim calcmode="lin" valueType="num">
                                      <p:cBhvr>
                                        <p:cTn id="3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10997485"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9" name="Google Shape;90;p1">
            <a:extLst>
              <a:ext uri="{FF2B5EF4-FFF2-40B4-BE49-F238E27FC236}">
                <a16:creationId xmlns:a16="http://schemas.microsoft.com/office/drawing/2014/main" id="{7AC5EBCA-374B-1A48-86B3-D0587222E336}"/>
              </a:ext>
            </a:extLst>
          </p:cNvPr>
          <p:cNvSpPr txBox="1"/>
          <p:nvPr/>
        </p:nvSpPr>
        <p:spPr>
          <a:xfrm>
            <a:off x="838200" y="2374510"/>
            <a:ext cx="10727363" cy="807883"/>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s-ES" sz="4800" b="1" i="1" dirty="0" smtClean="0">
                <a:solidFill>
                  <a:srgbClr val="1F3864"/>
                </a:solidFill>
                <a:latin typeface="Tahoma" panose="020B0604030504040204" pitchFamily="34" charset="0"/>
                <a:ea typeface="Tahoma" panose="020B0604030504040204" pitchFamily="34" charset="0"/>
                <a:cs typeface="Tahoma" panose="020B0604030504040204" pitchFamily="34" charset="0"/>
                <a:sym typeface="Arial Black"/>
              </a:rPr>
              <a:t>NIVELES DE LA  ALFABETIZACIÓN</a:t>
            </a:r>
            <a:endParaRPr sz="4800" b="1" i="1" dirty="0">
              <a:solidFill>
                <a:srgbClr val="1F3864"/>
              </a:solidFill>
              <a:latin typeface="Tahoma" panose="020B0604030504040204" pitchFamily="34" charset="0"/>
              <a:ea typeface="Tahoma" panose="020B0604030504040204" pitchFamily="34" charset="0"/>
              <a:cs typeface="Tahoma" panose="020B0604030504040204" pitchFamily="34" charset="0"/>
              <a:sym typeface="Arial Black"/>
            </a:endParaRPr>
          </a:p>
        </p:txBody>
      </p:sp>
    </p:spTree>
    <p:extLst>
      <p:ext uri="{BB962C8B-B14F-4D97-AF65-F5344CB8AC3E}">
        <p14:creationId xmlns:p14="http://schemas.microsoft.com/office/powerpoint/2010/main" val="223833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775408" y="721189"/>
            <a:ext cx="10641183" cy="423280"/>
          </a:xfrm>
        </p:spPr>
        <p:txBody>
          <a:bodyPr>
            <a:noAutofit/>
          </a:bodyPr>
          <a:lstStyle/>
          <a:p>
            <a:pPr algn="ctr"/>
            <a:r>
              <a:rPr lang="en-US" sz="7200" dirty="0" smtClean="0">
                <a:solidFill>
                  <a:srgbClr val="002060"/>
                </a:solidFill>
                <a:latin typeface="Aharoni" panose="02010803020104030203" pitchFamily="2" charset="-79"/>
                <a:cs typeface="Aharoni" panose="02010803020104030203" pitchFamily="2" charset="-79"/>
              </a:rPr>
              <a:t>ANALFABETISMO FUNCIONAL</a:t>
            </a:r>
            <a:endParaRPr lang="en-US" sz="72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7300651"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2" name="Rectángulo 1"/>
          <p:cNvSpPr/>
          <p:nvPr/>
        </p:nvSpPr>
        <p:spPr>
          <a:xfrm>
            <a:off x="1175655" y="1657988"/>
            <a:ext cx="10045337" cy="4154984"/>
          </a:xfrm>
          <a:prstGeom prst="rect">
            <a:avLst/>
          </a:prstGeom>
        </p:spPr>
        <p:txBody>
          <a:bodyPr wrap="square">
            <a:spAutoFit/>
          </a:bodyPr>
          <a:lstStyle/>
          <a:p>
            <a:pPr algn="just"/>
            <a:r>
              <a:rPr lang="es-ES" sz="2400" dirty="0">
                <a:latin typeface="Tahoma" panose="020B0604030504040204" pitchFamily="34" charset="0"/>
                <a:ea typeface="Tahoma" panose="020B0604030504040204" pitchFamily="34" charset="0"/>
                <a:cs typeface="Tahoma" panose="020B0604030504040204" pitchFamily="34" charset="0"/>
              </a:rPr>
              <a:t>Se considera alfabetizada a la persona que posee los conocimientos teóricos y prácticos fundamentales que le permiten emprender aquellas actividades en que la alfabetización es necesaria para la actuación eficaz en su grupo y comunidad, y que posee un dominio suficiente de la lectura, escritura y aritmética como para seguir utilizando los conocimientos adquiridos al servicio de su propio desarrollo y del de la comunidad. (</a:t>
            </a:r>
            <a:r>
              <a:rPr lang="es-ES" sz="2400" dirty="0" smtClean="0">
                <a:latin typeface="Tahoma" panose="020B0604030504040204" pitchFamily="34" charset="0"/>
                <a:ea typeface="Tahoma" panose="020B0604030504040204" pitchFamily="34" charset="0"/>
                <a:cs typeface="Tahoma" panose="020B0604030504040204" pitchFamily="34" charset="0"/>
              </a:rPr>
              <a:t>UNESCO)</a:t>
            </a:r>
          </a:p>
          <a:p>
            <a:pPr algn="just"/>
            <a:endParaRPr lang="es-ES" sz="2400" dirty="0">
              <a:latin typeface="Tahoma" panose="020B0604030504040204" pitchFamily="34" charset="0"/>
              <a:ea typeface="Tahoma" panose="020B0604030504040204" pitchFamily="34" charset="0"/>
              <a:cs typeface="Tahoma" panose="020B0604030504040204" pitchFamily="34" charset="0"/>
            </a:endParaRPr>
          </a:p>
          <a:p>
            <a:pPr algn="just"/>
            <a:r>
              <a:rPr lang="es-ES" sz="2400" dirty="0">
                <a:latin typeface="Tahoma" panose="020B0604030504040204" pitchFamily="34" charset="0"/>
                <a:ea typeface="Tahoma" panose="020B0604030504040204" pitchFamily="34" charset="0"/>
                <a:cs typeface="Tahoma" panose="020B0604030504040204" pitchFamily="34" charset="0"/>
              </a:rPr>
              <a:t>E</a:t>
            </a:r>
            <a:r>
              <a:rPr lang="es-ES" sz="2400" dirty="0" smtClean="0">
                <a:latin typeface="Tahoma" panose="020B0604030504040204" pitchFamily="34" charset="0"/>
                <a:ea typeface="Tahoma" panose="020B0604030504040204" pitchFamily="34" charset="0"/>
                <a:cs typeface="Tahoma" panose="020B0604030504040204" pitchFamily="34" charset="0"/>
              </a:rPr>
              <a:t>n </a:t>
            </a:r>
            <a:r>
              <a:rPr lang="es-ES" sz="2400" dirty="0">
                <a:latin typeface="Tahoma" panose="020B0604030504040204" pitchFamily="34" charset="0"/>
                <a:ea typeface="Tahoma" panose="020B0604030504040204" pitchFamily="34" charset="0"/>
                <a:cs typeface="Tahoma" panose="020B0604030504040204" pitchFamily="34" charset="0"/>
              </a:rPr>
              <a:t>pocas palabras se puede entender como aquel que lee sin comprender o que escribe pero sin poder comunicar las ideas que </a:t>
            </a:r>
            <a:r>
              <a:rPr lang="es-ES" sz="2400" dirty="0" smtClean="0">
                <a:latin typeface="Tahoma" panose="020B0604030504040204" pitchFamily="34" charset="0"/>
                <a:ea typeface="Tahoma" panose="020B0604030504040204" pitchFamily="34" charset="0"/>
                <a:cs typeface="Tahoma" panose="020B0604030504040204" pitchFamily="34" charset="0"/>
              </a:rPr>
              <a:t>quiere.</a:t>
            </a:r>
            <a:endParaRPr lang="es-CO"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3877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640623" y="295000"/>
            <a:ext cx="8910753" cy="423280"/>
          </a:xfrm>
        </p:spPr>
        <p:txBody>
          <a:bodyPr>
            <a:noAutofit/>
          </a:bodyPr>
          <a:lstStyle/>
          <a:p>
            <a:pPr algn="ctr"/>
            <a:r>
              <a:rPr lang="en-US" sz="3600" dirty="0" smtClean="0">
                <a:solidFill>
                  <a:srgbClr val="002060"/>
                </a:solidFill>
                <a:latin typeface="Aharoni" panose="02010803020104030203" pitchFamily="2" charset="-79"/>
                <a:cs typeface="Aharoni" panose="02010803020104030203" pitchFamily="2" charset="-79"/>
              </a:rPr>
              <a:t>ANALFABETISMO POST-ALFABETIZACIÓN</a:t>
            </a:r>
            <a:endParaRPr lang="en-US" sz="36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7300651"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2" name="Rectángulo 1"/>
          <p:cNvSpPr/>
          <p:nvPr/>
        </p:nvSpPr>
        <p:spPr>
          <a:xfrm>
            <a:off x="6024785" y="2136339"/>
            <a:ext cx="5196210" cy="2246769"/>
          </a:xfrm>
          <a:prstGeom prst="rect">
            <a:avLst/>
          </a:prstGeom>
        </p:spPr>
        <p:txBody>
          <a:bodyPr wrap="square">
            <a:spAutoFit/>
          </a:bodyPr>
          <a:lstStyle/>
          <a:p>
            <a:pPr algn="just"/>
            <a:r>
              <a:rPr lang="es-ES" sz="2000" dirty="0">
                <a:latin typeface="Tahoma "/>
              </a:rPr>
              <a:t>La post-alfabetización ha sido otro término acuñado también en el ámbito de la educación de adultos que hace referencia a varias ideas propias del campo como el mayor hincapié o continuidad de políticas e iniciativas para reforzar las campañas de </a:t>
            </a:r>
            <a:r>
              <a:rPr lang="es-ES" sz="2000" dirty="0" smtClean="0">
                <a:latin typeface="Tahoma "/>
              </a:rPr>
              <a:t>alfabetización.</a:t>
            </a:r>
            <a:endParaRPr lang="es-CO" sz="2000" dirty="0">
              <a:latin typeface="Tahoma "/>
            </a:endParaRPr>
          </a:p>
        </p:txBody>
      </p:sp>
      <p:pic>
        <p:nvPicPr>
          <p:cNvPr id="1026" name="Picture 2" descr="Libro, Dibujo, La Literatura imagen png - imagen transparente ..."/>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0000" l="1000" r="100000">
                        <a14:foregroundMark x1="51556" y1="70208" x2="88889" y2="51042"/>
                        <a14:foregroundMark x1="87000" y1="42708" x2="63333" y2="72500"/>
                        <a14:foregroundMark x1="82667" y1="62083" x2="82667" y2="62083"/>
                        <a14:foregroundMark x1="76111" y1="66667" x2="76111" y2="66667"/>
                        <a14:foregroundMark x1="76111" y1="66667" x2="82222" y2="61875"/>
                        <a14:foregroundMark x1="77000" y1="64583" x2="50000" y2="82500"/>
                        <a14:foregroundMark x1="57778" y1="61875" x2="57778" y2="61875"/>
                        <a14:foregroundMark x1="57778" y1="61875" x2="83556" y2="44583"/>
                      </a14:backgroundRemoval>
                    </a14:imgEffect>
                  </a14:imgLayer>
                </a14:imgProps>
              </a:ext>
              <a:ext uri="{28A0092B-C50C-407E-A947-70E740481C1C}">
                <a14:useLocalDpi xmlns:a14="http://schemas.microsoft.com/office/drawing/2010/main" val="0"/>
              </a:ext>
            </a:extLst>
          </a:blip>
          <a:srcRect/>
          <a:stretch>
            <a:fillRect/>
          </a:stretch>
        </p:blipFill>
        <p:spPr bwMode="auto">
          <a:xfrm>
            <a:off x="250528" y="2264897"/>
            <a:ext cx="5354519" cy="285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8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3"/>
          <a:stretch>
            <a:fillRect/>
          </a:stretch>
        </p:blipFill>
        <p:spPr>
          <a:xfrm>
            <a:off x="-6903" y="10255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640623" y="973589"/>
            <a:ext cx="8910753" cy="423280"/>
          </a:xfrm>
        </p:spPr>
        <p:txBody>
          <a:bodyPr>
            <a:noAutofit/>
          </a:bodyPr>
          <a:lstStyle/>
          <a:p>
            <a:pPr algn="ctr"/>
            <a:r>
              <a:rPr lang="es-ES" sz="3600" b="1" dirty="0" smtClean="0">
                <a:latin typeface="Tahoma "/>
                <a:cs typeface="Aharoni" panose="02010803020104030203"/>
              </a:rPr>
              <a:t>Los </a:t>
            </a:r>
            <a:r>
              <a:rPr lang="es-ES" sz="3600" b="1" dirty="0">
                <a:latin typeface="Tahoma "/>
                <a:cs typeface="Aharoni" panose="02010803020104030203"/>
              </a:rPr>
              <a:t>desafíos de la alfabetización en el campo de la política educativa </a:t>
            </a:r>
            <a:endParaRPr lang="en-US" sz="3600" b="1" dirty="0">
              <a:solidFill>
                <a:srgbClr val="002060"/>
              </a:solidFill>
              <a:latin typeface="Tahoma "/>
              <a:cs typeface="Aharoni" panose="02010803020104030203"/>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4"/>
          <a:stretch>
            <a:fillRect/>
          </a:stretch>
        </p:blipFill>
        <p:spPr>
          <a:xfrm>
            <a:off x="8138851" y="5812972"/>
            <a:ext cx="4142956" cy="891722"/>
          </a:xfrm>
          <a:prstGeom prst="rect">
            <a:avLst/>
          </a:prstGeom>
        </p:spPr>
      </p:pic>
      <p:sp>
        <p:nvSpPr>
          <p:cNvPr id="2" name="Rectángulo 1"/>
          <p:cNvSpPr/>
          <p:nvPr/>
        </p:nvSpPr>
        <p:spPr>
          <a:xfrm>
            <a:off x="1756771" y="4728608"/>
            <a:ext cx="7421412" cy="369332"/>
          </a:xfrm>
          <a:prstGeom prst="rect">
            <a:avLst/>
          </a:prstGeom>
        </p:spPr>
        <p:txBody>
          <a:bodyPr wrap="square">
            <a:spAutoFit/>
          </a:bodyPr>
          <a:lstStyle/>
          <a:p>
            <a:pPr algn="just"/>
            <a:r>
              <a:rPr lang="es-ES" dirty="0">
                <a:latin typeface="Tahoma "/>
              </a:rPr>
              <a:t>781 millones de adultos analfabetos, de los cuales el 64% son mujeres</a:t>
            </a:r>
            <a:r>
              <a:rPr lang="es-ES" dirty="0"/>
              <a:t>.</a:t>
            </a:r>
            <a:endParaRPr lang="es-CO" dirty="0"/>
          </a:p>
        </p:txBody>
      </p:sp>
      <p:sp>
        <p:nvSpPr>
          <p:cNvPr id="3" name="Rectángulo 2"/>
          <p:cNvSpPr/>
          <p:nvPr/>
        </p:nvSpPr>
        <p:spPr>
          <a:xfrm>
            <a:off x="1440525" y="2382360"/>
            <a:ext cx="9297144" cy="1631216"/>
          </a:xfrm>
          <a:prstGeom prst="rect">
            <a:avLst/>
          </a:prstGeom>
        </p:spPr>
        <p:txBody>
          <a:bodyPr wrap="square">
            <a:spAutoFit/>
          </a:bodyPr>
          <a:lstStyle/>
          <a:p>
            <a:pPr algn="just"/>
            <a:r>
              <a:rPr lang="es-ES" sz="2000" dirty="0">
                <a:latin typeface="Tahoma "/>
              </a:rPr>
              <a:t>En este sentido, la lectura y la escritura como destrezas propias de la competencia comunicativa han de medirse en su desempeño. Enseñar a leer y a escribir, al fin y al cabo, para hacer del que aprende un ciudadano crítico: capaz de ponerse en la situación del otro para comprenderlo cuando lo lee, y capaz de pensar en el otro para ser comprendido cuando escribe. </a:t>
            </a:r>
            <a:endParaRPr lang="es-CO" sz="2000" dirty="0">
              <a:latin typeface="Tahoma "/>
            </a:endParaRPr>
          </a:p>
        </p:txBody>
      </p:sp>
    </p:spTree>
    <p:extLst>
      <p:ext uri="{BB962C8B-B14F-4D97-AF65-F5344CB8AC3E}">
        <p14:creationId xmlns:p14="http://schemas.microsoft.com/office/powerpoint/2010/main" val="1368343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125216"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10997485"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9" name="Google Shape;90;p1">
            <a:extLst>
              <a:ext uri="{FF2B5EF4-FFF2-40B4-BE49-F238E27FC236}">
                <a16:creationId xmlns:a16="http://schemas.microsoft.com/office/drawing/2014/main" id="{7AC5EBCA-374B-1A48-86B3-D0587222E336}"/>
              </a:ext>
            </a:extLst>
          </p:cNvPr>
          <p:cNvSpPr txBox="1"/>
          <p:nvPr/>
        </p:nvSpPr>
        <p:spPr>
          <a:xfrm>
            <a:off x="481886" y="1368670"/>
            <a:ext cx="10977796" cy="2777653"/>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s-ES" sz="8800" b="1" i="1" dirty="0" smtClean="0">
                <a:solidFill>
                  <a:srgbClr val="1F3864"/>
                </a:solidFill>
                <a:latin typeface="Tahoma" panose="020B0604030504040204" pitchFamily="34" charset="0"/>
                <a:ea typeface="Tahoma" panose="020B0604030504040204" pitchFamily="34" charset="0"/>
                <a:cs typeface="Tahoma" panose="020B0604030504040204" pitchFamily="34" charset="0"/>
                <a:sym typeface="Arial Black"/>
              </a:rPr>
              <a:t>¿QUÉ ES ALFABETIZACIÓN?</a:t>
            </a:r>
            <a:endParaRPr sz="8800" b="1" i="1" dirty="0">
              <a:solidFill>
                <a:srgbClr val="1F3864"/>
              </a:solidFill>
              <a:latin typeface="Tahoma" panose="020B0604030504040204" pitchFamily="34" charset="0"/>
              <a:ea typeface="Tahoma" panose="020B0604030504040204" pitchFamily="34" charset="0"/>
              <a:cs typeface="Tahoma" panose="020B0604030504040204" pitchFamily="34" charset="0"/>
              <a:sym typeface="Arial Black"/>
            </a:endParaRPr>
          </a:p>
        </p:txBody>
      </p:sp>
    </p:spTree>
    <p:extLst>
      <p:ext uri="{BB962C8B-B14F-4D97-AF65-F5344CB8AC3E}">
        <p14:creationId xmlns:p14="http://schemas.microsoft.com/office/powerpoint/2010/main" val="267450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615297" y="1256668"/>
            <a:ext cx="10716425" cy="423280"/>
          </a:xfrm>
        </p:spPr>
        <p:txBody>
          <a:bodyPr>
            <a:noAutofit/>
          </a:bodyPr>
          <a:lstStyle/>
          <a:p>
            <a:pPr algn="ctr"/>
            <a:r>
              <a:rPr lang="en-US" sz="6000" dirty="0" smtClean="0">
                <a:solidFill>
                  <a:srgbClr val="002060"/>
                </a:solidFill>
                <a:latin typeface="Aharoni" panose="02010803020104030203" pitchFamily="2" charset="-79"/>
                <a:cs typeface="Aharoni" panose="02010803020104030203" pitchFamily="2" charset="-79"/>
              </a:rPr>
              <a:t>ALFABETISMO</a:t>
            </a:r>
            <a:br>
              <a:rPr lang="en-US" sz="6000" dirty="0" smtClean="0">
                <a:solidFill>
                  <a:srgbClr val="002060"/>
                </a:solidFill>
                <a:latin typeface="Aharoni" panose="02010803020104030203" pitchFamily="2" charset="-79"/>
                <a:cs typeface="Aharoni" panose="02010803020104030203" pitchFamily="2" charset="-79"/>
              </a:rPr>
            </a:br>
            <a:r>
              <a:rPr lang="en-US" sz="6000" dirty="0" smtClean="0">
                <a:solidFill>
                  <a:srgbClr val="002060"/>
                </a:solidFill>
                <a:latin typeface="Aharoni" panose="02010803020104030203" pitchFamily="2" charset="-79"/>
                <a:cs typeface="Aharoni" panose="02010803020104030203" pitchFamily="2" charset="-79"/>
              </a:rPr>
              <a:t> Y LA FORMACIÓN DE PROFESORES</a:t>
            </a:r>
            <a:endParaRPr lang="en-US" sz="60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3" name="Rectángulo 2"/>
          <p:cNvSpPr/>
          <p:nvPr/>
        </p:nvSpPr>
        <p:spPr>
          <a:xfrm>
            <a:off x="811849" y="3084740"/>
            <a:ext cx="10323319" cy="1323439"/>
          </a:xfrm>
          <a:prstGeom prst="rect">
            <a:avLst/>
          </a:prstGeom>
        </p:spPr>
        <p:txBody>
          <a:bodyPr wrap="square">
            <a:spAutoFit/>
          </a:bodyPr>
          <a:lstStyle/>
          <a:p>
            <a:pPr algn="just"/>
            <a:r>
              <a:rPr lang="es-ES" sz="2000" dirty="0">
                <a:latin typeface="Tahoma "/>
              </a:rPr>
              <a:t>La formación de profesores requiere basarse en evidencias </a:t>
            </a:r>
            <a:r>
              <a:rPr lang="es-ES" sz="2000" dirty="0" smtClean="0">
                <a:latin typeface="Tahoma "/>
              </a:rPr>
              <a:t>científicas </a:t>
            </a:r>
            <a:r>
              <a:rPr lang="es-ES" sz="2000" dirty="0">
                <a:latin typeface="Tahoma "/>
              </a:rPr>
              <a:t>referidas a la alfabetización, incorporando en las aulas universitarias los elementos teóricos sólidos que permitirán impactar positivamente en las prácticas pedagógicas de profesores que podrán, así, responder a los desafíos actuales de la </a:t>
            </a:r>
            <a:r>
              <a:rPr lang="es-ES" sz="2000" dirty="0" smtClean="0">
                <a:latin typeface="Tahoma "/>
              </a:rPr>
              <a:t>alfabetización.</a:t>
            </a:r>
            <a:endParaRPr lang="es-CO" sz="2000" dirty="0">
              <a:latin typeface="Tahoma "/>
            </a:endParaRPr>
          </a:p>
        </p:txBody>
      </p:sp>
    </p:spTree>
    <p:extLst>
      <p:ext uri="{BB962C8B-B14F-4D97-AF65-F5344CB8AC3E}">
        <p14:creationId xmlns:p14="http://schemas.microsoft.com/office/powerpoint/2010/main" val="234434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615297" y="1256668"/>
            <a:ext cx="10716425" cy="423280"/>
          </a:xfrm>
        </p:spPr>
        <p:txBody>
          <a:bodyPr>
            <a:noAutofit/>
          </a:bodyPr>
          <a:lstStyle/>
          <a:p>
            <a:pPr algn="ctr"/>
            <a:r>
              <a:rPr lang="en-US" sz="6000" dirty="0" smtClean="0">
                <a:solidFill>
                  <a:srgbClr val="002060"/>
                </a:solidFill>
                <a:latin typeface="Aharoni" panose="02010803020104030203" pitchFamily="2" charset="-79"/>
                <a:cs typeface="Aharoni" panose="02010803020104030203" pitchFamily="2" charset="-79"/>
              </a:rPr>
              <a:t>ALFABETISMO</a:t>
            </a:r>
            <a:br>
              <a:rPr lang="en-US" sz="6000" dirty="0" smtClean="0">
                <a:solidFill>
                  <a:srgbClr val="002060"/>
                </a:solidFill>
                <a:latin typeface="Aharoni" panose="02010803020104030203" pitchFamily="2" charset="-79"/>
                <a:cs typeface="Aharoni" panose="02010803020104030203" pitchFamily="2" charset="-79"/>
              </a:rPr>
            </a:br>
            <a:r>
              <a:rPr lang="en-US" sz="6000" dirty="0" smtClean="0">
                <a:solidFill>
                  <a:srgbClr val="002060"/>
                </a:solidFill>
                <a:latin typeface="Aharoni" panose="02010803020104030203" pitchFamily="2" charset="-79"/>
                <a:cs typeface="Aharoni" panose="02010803020104030203" pitchFamily="2" charset="-79"/>
              </a:rPr>
              <a:t> Y LA FORMACIÓN DE PROFESORES</a:t>
            </a:r>
            <a:endParaRPr lang="en-US" sz="60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3" name="Rectángulo 2"/>
          <p:cNvSpPr/>
          <p:nvPr/>
        </p:nvSpPr>
        <p:spPr>
          <a:xfrm>
            <a:off x="811849" y="3084740"/>
            <a:ext cx="10323319" cy="1323439"/>
          </a:xfrm>
          <a:prstGeom prst="rect">
            <a:avLst/>
          </a:prstGeom>
        </p:spPr>
        <p:txBody>
          <a:bodyPr wrap="square">
            <a:spAutoFit/>
          </a:bodyPr>
          <a:lstStyle/>
          <a:p>
            <a:pPr algn="just"/>
            <a:r>
              <a:rPr lang="es-ES" sz="2000" dirty="0">
                <a:latin typeface="Tahoma "/>
              </a:rPr>
              <a:t>La formación de profesores requiere basarse en evidencias </a:t>
            </a:r>
            <a:r>
              <a:rPr lang="es-ES" sz="2000" dirty="0" smtClean="0">
                <a:latin typeface="Tahoma "/>
              </a:rPr>
              <a:t>científicas </a:t>
            </a:r>
            <a:r>
              <a:rPr lang="es-ES" sz="2000" dirty="0">
                <a:latin typeface="Tahoma "/>
              </a:rPr>
              <a:t>referidas a la alfabetización, incorporando en las aulas universitarias los elementos teóricos sólidos que permitirán impactar positivamente en las prácticas pedagógicas de profesores que podrán, así, responder a los desafíos actuales de la </a:t>
            </a:r>
            <a:r>
              <a:rPr lang="es-ES" sz="2000" dirty="0" smtClean="0">
                <a:latin typeface="Tahoma "/>
              </a:rPr>
              <a:t>alfabetización.</a:t>
            </a:r>
            <a:endParaRPr lang="es-CO" sz="2000" dirty="0">
              <a:latin typeface="Tahoma "/>
            </a:endParaRPr>
          </a:p>
        </p:txBody>
      </p:sp>
    </p:spTree>
    <p:extLst>
      <p:ext uri="{BB962C8B-B14F-4D97-AF65-F5344CB8AC3E}">
        <p14:creationId xmlns:p14="http://schemas.microsoft.com/office/powerpoint/2010/main" val="413178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4" name="Rectángulo 3"/>
          <p:cNvSpPr/>
          <p:nvPr/>
        </p:nvSpPr>
        <p:spPr>
          <a:xfrm>
            <a:off x="755284" y="3056387"/>
            <a:ext cx="7383567" cy="2031325"/>
          </a:xfrm>
          <a:prstGeom prst="rect">
            <a:avLst/>
          </a:prstGeom>
        </p:spPr>
        <p:txBody>
          <a:bodyPr wrap="square">
            <a:spAutoFit/>
          </a:bodyPr>
          <a:lstStyle/>
          <a:p>
            <a:pPr algn="just"/>
            <a:r>
              <a:rPr lang="es-ES" dirty="0">
                <a:latin typeface="Tahoma "/>
              </a:rPr>
              <a:t>La tercera dimensión corresponde al foco pedagógico, el cual se centra en el proceso de enseñanza y aprendizaje de la lectura y escritura. Para algunos autores la alfabetización alude al proceso de cambio en el propio individuo que se alfabetiza –el aprendizaje–, es decir, aquel que se evidencia en la adquisición de ciertos saberes (conceptos, habilidades o valores) que se producen en el sujeto y que le permiten participar en actividades letradas de su comunidad. </a:t>
            </a:r>
            <a:endParaRPr lang="es-CO" dirty="0">
              <a:latin typeface="Tahoma "/>
            </a:endParaRPr>
          </a:p>
        </p:txBody>
      </p:sp>
      <p:sp>
        <p:nvSpPr>
          <p:cNvPr id="7" name="Título 1">
            <a:extLst>
              <a:ext uri="{FF2B5EF4-FFF2-40B4-BE49-F238E27FC236}">
                <a16:creationId xmlns:a16="http://schemas.microsoft.com/office/drawing/2014/main" id="{6BC3FA51-B606-FB48-963C-DB4BB880C5A2}"/>
              </a:ext>
            </a:extLst>
          </p:cNvPr>
          <p:cNvSpPr>
            <a:spLocks noGrp="1"/>
          </p:cNvSpPr>
          <p:nvPr>
            <p:ph type="title"/>
          </p:nvPr>
        </p:nvSpPr>
        <p:spPr>
          <a:xfrm>
            <a:off x="615297" y="1256668"/>
            <a:ext cx="10716425" cy="423280"/>
          </a:xfrm>
        </p:spPr>
        <p:txBody>
          <a:bodyPr>
            <a:noAutofit/>
          </a:bodyPr>
          <a:lstStyle/>
          <a:p>
            <a:pPr algn="ctr"/>
            <a:r>
              <a:rPr lang="en-US" sz="6000" dirty="0" smtClean="0">
                <a:solidFill>
                  <a:srgbClr val="002060"/>
                </a:solidFill>
                <a:latin typeface="Aharoni" panose="02010803020104030203" pitchFamily="2" charset="-79"/>
                <a:cs typeface="Aharoni" panose="02010803020104030203" pitchFamily="2" charset="-79"/>
              </a:rPr>
              <a:t>ALFABETISMO</a:t>
            </a:r>
            <a:br>
              <a:rPr lang="en-US" sz="6000" dirty="0" smtClean="0">
                <a:solidFill>
                  <a:srgbClr val="002060"/>
                </a:solidFill>
                <a:latin typeface="Aharoni" panose="02010803020104030203" pitchFamily="2" charset="-79"/>
                <a:cs typeface="Aharoni" panose="02010803020104030203" pitchFamily="2" charset="-79"/>
              </a:rPr>
            </a:br>
            <a:r>
              <a:rPr lang="en-US" sz="6000" dirty="0" smtClean="0">
                <a:solidFill>
                  <a:srgbClr val="002060"/>
                </a:solidFill>
                <a:latin typeface="Aharoni" panose="02010803020104030203" pitchFamily="2" charset="-79"/>
                <a:cs typeface="Aharoni" panose="02010803020104030203" pitchFamily="2" charset="-79"/>
              </a:rPr>
              <a:t> Y LA FORMACIÓN DE PROFESORES</a:t>
            </a:r>
            <a:endParaRPr lang="en-US" sz="6000" dirty="0">
              <a:solidFill>
                <a:srgbClr val="002060"/>
              </a:solidFill>
              <a:latin typeface="Aharoni" panose="02010803020104030203" pitchFamily="2" charset="-79"/>
              <a:cs typeface="Aharoni" panose="02010803020104030203" pitchFamily="2" charset="-79"/>
            </a:endParaRPr>
          </a:p>
        </p:txBody>
      </p:sp>
      <p:pic>
        <p:nvPicPr>
          <p:cNvPr id="2050" name="Picture 2" descr="Al Personal Docente y Directivo | InfoP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4345" y="2538413"/>
            <a:ext cx="3203135" cy="322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4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2BA786-62B5-BD4C-99C1-E90F57CCE012}"/>
              </a:ext>
            </a:extLst>
          </p:cNvPr>
          <p:cNvPicPr>
            <a:picLocks noChangeAspect="1"/>
          </p:cNvPicPr>
          <p:nvPr/>
        </p:nvPicPr>
        <p:blipFill>
          <a:blip r:embed="rId2"/>
          <a:stretch>
            <a:fillRect/>
          </a:stretch>
        </p:blipFill>
        <p:spPr>
          <a:xfrm>
            <a:off x="0" y="56631"/>
            <a:ext cx="12192000" cy="6858000"/>
          </a:xfrm>
          <a:prstGeom prst="rect">
            <a:avLst/>
          </a:prstGeom>
        </p:spPr>
      </p:pic>
      <p:sp>
        <p:nvSpPr>
          <p:cNvPr id="5" name="Google Shape;90;p1">
            <a:extLst>
              <a:ext uri="{FF2B5EF4-FFF2-40B4-BE49-F238E27FC236}">
                <a16:creationId xmlns:a16="http://schemas.microsoft.com/office/drawing/2014/main" id="{7AC5EBCA-374B-1A48-86B3-D0587222E336}"/>
              </a:ext>
            </a:extLst>
          </p:cNvPr>
          <p:cNvSpPr txBox="1"/>
          <p:nvPr/>
        </p:nvSpPr>
        <p:spPr>
          <a:xfrm>
            <a:off x="4963886" y="2360901"/>
            <a:ext cx="7592277" cy="1423436"/>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s-ES" sz="8800" b="1" i="1" dirty="0" smtClean="0">
                <a:solidFill>
                  <a:srgbClr val="1F3864"/>
                </a:solidFill>
                <a:latin typeface="Ancizar Sans Regular"/>
                <a:ea typeface="Arial Black"/>
                <a:cs typeface="Arial Black"/>
                <a:sym typeface="Arial Black"/>
              </a:rPr>
              <a:t>¡GRACIAS!</a:t>
            </a:r>
            <a:endParaRPr sz="8800" b="1" i="1" dirty="0">
              <a:solidFill>
                <a:srgbClr val="1F3864"/>
              </a:solidFill>
              <a:latin typeface="Ancizar Sans Regular"/>
              <a:ea typeface="Arial Black"/>
              <a:cs typeface="Arial Black"/>
              <a:sym typeface="Arial Black"/>
            </a:endParaRPr>
          </a:p>
        </p:txBody>
      </p:sp>
    </p:spTree>
    <p:extLst>
      <p:ext uri="{BB962C8B-B14F-4D97-AF65-F5344CB8AC3E}">
        <p14:creationId xmlns:p14="http://schemas.microsoft.com/office/powerpoint/2010/main" val="34899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10997485"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9" name="Google Shape;90;p1">
            <a:extLst>
              <a:ext uri="{FF2B5EF4-FFF2-40B4-BE49-F238E27FC236}">
                <a16:creationId xmlns:a16="http://schemas.microsoft.com/office/drawing/2014/main" id="{7AC5EBCA-374B-1A48-86B3-D0587222E336}"/>
              </a:ext>
            </a:extLst>
          </p:cNvPr>
          <p:cNvSpPr txBox="1"/>
          <p:nvPr/>
        </p:nvSpPr>
        <p:spPr>
          <a:xfrm>
            <a:off x="732318" y="657050"/>
            <a:ext cx="10727363" cy="900216"/>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s-ES" sz="5400" b="1" i="1" dirty="0" smtClean="0">
                <a:solidFill>
                  <a:srgbClr val="1F3864"/>
                </a:solidFill>
                <a:latin typeface="Tahoma" panose="020B0604030504040204" pitchFamily="34" charset="0"/>
                <a:ea typeface="Tahoma" panose="020B0604030504040204" pitchFamily="34" charset="0"/>
                <a:cs typeface="Tahoma" panose="020B0604030504040204" pitchFamily="34" charset="0"/>
                <a:sym typeface="Arial Black"/>
              </a:rPr>
              <a:t>¿QUÉ ES ALFABETIZACIÓN?</a:t>
            </a:r>
            <a:endParaRPr sz="5400" b="1" i="1" dirty="0">
              <a:solidFill>
                <a:srgbClr val="1F3864"/>
              </a:solidFill>
              <a:latin typeface="Tahoma" panose="020B0604030504040204" pitchFamily="34" charset="0"/>
              <a:ea typeface="Tahoma" panose="020B0604030504040204" pitchFamily="34" charset="0"/>
              <a:cs typeface="Tahoma" panose="020B0604030504040204" pitchFamily="34" charset="0"/>
              <a:sym typeface="Arial Black"/>
            </a:endParaRPr>
          </a:p>
        </p:txBody>
      </p:sp>
      <p:sp>
        <p:nvSpPr>
          <p:cNvPr id="4" name="Rectángulo 3"/>
          <p:cNvSpPr/>
          <p:nvPr/>
        </p:nvSpPr>
        <p:spPr>
          <a:xfrm>
            <a:off x="295722" y="2419309"/>
            <a:ext cx="6643463" cy="3785652"/>
          </a:xfrm>
          <a:prstGeom prst="rect">
            <a:avLst/>
          </a:prstGeom>
        </p:spPr>
        <p:txBody>
          <a:bodyPr wrap="square">
            <a:spAutoFit/>
          </a:bodyPr>
          <a:lstStyle/>
          <a:p>
            <a:pPr algn="just"/>
            <a:r>
              <a:rPr lang="es-ES" sz="2400" dirty="0" smtClean="0">
                <a:solidFill>
                  <a:srgbClr val="333333"/>
                </a:solidFill>
                <a:latin typeface="Tahoma" panose="020B0604030504040204" pitchFamily="34" charset="0"/>
                <a:ea typeface="Tahoma" panose="020B0604030504040204" pitchFamily="34" charset="0"/>
                <a:cs typeface="Tahoma" panose="020B0604030504040204" pitchFamily="34" charset="0"/>
              </a:rPr>
              <a:t>Se </a:t>
            </a:r>
            <a:r>
              <a:rPr lang="es-ES" sz="2400" dirty="0">
                <a:solidFill>
                  <a:srgbClr val="333333"/>
                </a:solidFill>
                <a:latin typeface="Tahoma" panose="020B0604030504040204" pitchFamily="34" charset="0"/>
                <a:ea typeface="Tahoma" panose="020B0604030504040204" pitchFamily="34" charset="0"/>
                <a:cs typeface="Tahoma" panose="020B0604030504040204" pitchFamily="34" charset="0"/>
              </a:rPr>
              <a:t>entiende hoy día como un medio de identificación, comprensión, interpretación, creación y comunicación en un mundo cada vez más digitalizado, basado en textos, rico en información y en rápida mutación</a:t>
            </a:r>
            <a:r>
              <a:rPr lang="es-ES" sz="2400" dirty="0" smtClean="0">
                <a:solidFill>
                  <a:srgbClr val="333333"/>
                </a:solidFill>
                <a:latin typeface="Tahoma" panose="020B0604030504040204" pitchFamily="34" charset="0"/>
                <a:ea typeface="Tahoma" panose="020B0604030504040204" pitchFamily="34" charset="0"/>
                <a:cs typeface="Tahoma" panose="020B0604030504040204" pitchFamily="34" charset="0"/>
              </a:rPr>
              <a:t>. </a:t>
            </a:r>
            <a:r>
              <a:rPr lang="es-ES" sz="2400" dirty="0">
                <a:solidFill>
                  <a:srgbClr val="333333"/>
                </a:solidFill>
                <a:latin typeface="Tahoma" panose="020B0604030504040204" pitchFamily="34" charset="0"/>
                <a:ea typeface="Tahoma" panose="020B0604030504040204" pitchFamily="34" charset="0"/>
                <a:cs typeface="Tahoma" panose="020B0604030504040204" pitchFamily="34" charset="0"/>
              </a:rPr>
              <a:t>Más allá de su concepto convencional como conjunto de competencias de lectura, escritura y </a:t>
            </a:r>
            <a:r>
              <a:rPr lang="es-ES" sz="2400" dirty="0" smtClean="0">
                <a:solidFill>
                  <a:srgbClr val="333333"/>
                </a:solidFill>
                <a:latin typeface="Tahoma" panose="020B0604030504040204" pitchFamily="34" charset="0"/>
                <a:ea typeface="Tahoma" panose="020B0604030504040204" pitchFamily="34" charset="0"/>
                <a:cs typeface="Tahoma" panose="020B0604030504040204" pitchFamily="34" charset="0"/>
              </a:rPr>
              <a:t>cálculo.</a:t>
            </a:r>
          </a:p>
          <a:p>
            <a:pPr algn="just"/>
            <a:endParaRPr lang="es-ES" sz="2400" dirty="0" smtClean="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just"/>
            <a:endParaRPr lang="es-ES" sz="24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algn="r"/>
            <a:r>
              <a:rPr lang="es-ES" sz="2400" b="1" dirty="0" smtClean="0">
                <a:solidFill>
                  <a:srgbClr val="333333"/>
                </a:solidFill>
                <a:latin typeface="Tahoma" panose="020B0604030504040204" pitchFamily="34" charset="0"/>
                <a:ea typeface="Tahoma" panose="020B0604030504040204" pitchFamily="34" charset="0"/>
                <a:cs typeface="Tahoma" panose="020B0604030504040204" pitchFamily="34" charset="0"/>
              </a:rPr>
              <a:t>UNESCO</a:t>
            </a:r>
          </a:p>
        </p:txBody>
      </p:sp>
      <p:pic>
        <p:nvPicPr>
          <p:cNvPr id="2" name="Imagen 1"/>
          <p:cNvPicPr>
            <a:picLocks noChangeAspect="1"/>
          </p:cNvPicPr>
          <p:nvPr/>
        </p:nvPicPr>
        <p:blipFill>
          <a:blip r:embed="rId4">
            <a:extLst>
              <a:ext uri="{BEBA8EAE-BF5A-486C-A8C5-ECC9F3942E4B}">
                <a14:imgProps xmlns:a14="http://schemas.microsoft.com/office/drawing/2010/main">
                  <a14:imgLayer r:embed="rId5">
                    <a14:imgEffect>
                      <a14:backgroundRemoval t="9315" b="100000" l="0" r="100000">
                        <a14:foregroundMark x1="58600" y1="83288" x2="57800" y2="87397"/>
                        <a14:backgroundMark x1="47200" y1="46301" x2="47200" y2="46301"/>
                        <a14:backgroundMark x1="47200" y1="46301" x2="62800" y2="44384"/>
                        <a14:backgroundMark x1="65800" y1="57808" x2="66200" y2="58630"/>
                        <a14:backgroundMark x1="60400" y1="56712" x2="60400" y2="58082"/>
                      </a14:backgroundRemoval>
                    </a14:imgEffect>
                  </a14:imgLayer>
                </a14:imgProps>
              </a:ext>
            </a:extLst>
          </a:blip>
          <a:stretch>
            <a:fillRect/>
          </a:stretch>
        </p:blipFill>
        <p:spPr>
          <a:xfrm>
            <a:off x="7006185" y="1850089"/>
            <a:ext cx="5185815" cy="3785645"/>
          </a:xfrm>
          <a:prstGeom prst="rect">
            <a:avLst/>
          </a:prstGeom>
        </p:spPr>
      </p:pic>
    </p:spTree>
    <p:extLst>
      <p:ext uri="{BB962C8B-B14F-4D97-AF65-F5344CB8AC3E}">
        <p14:creationId xmlns:p14="http://schemas.microsoft.com/office/powerpoint/2010/main" val="56548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89807" y="-59821"/>
            <a:ext cx="12192000" cy="6858000"/>
          </a:xfrm>
          <a:prstGeom prst="rect">
            <a:avLst/>
          </a:prstGeom>
        </p:spPr>
      </p:pic>
      <p:sp>
        <p:nvSpPr>
          <p:cNvPr id="16" name="Título 1">
            <a:extLst>
              <a:ext uri="{FF2B5EF4-FFF2-40B4-BE49-F238E27FC236}">
                <a16:creationId xmlns:a16="http://schemas.microsoft.com/office/drawing/2014/main" id="{6BC3FA51-B606-FB48-963C-DB4BB880C5A2}"/>
              </a:ext>
            </a:extLst>
          </p:cNvPr>
          <p:cNvSpPr>
            <a:spLocks noGrp="1"/>
          </p:cNvSpPr>
          <p:nvPr>
            <p:ph type="title"/>
          </p:nvPr>
        </p:nvSpPr>
        <p:spPr>
          <a:xfrm>
            <a:off x="1640623" y="657926"/>
            <a:ext cx="8910753" cy="423280"/>
          </a:xfrm>
        </p:spPr>
        <p:txBody>
          <a:bodyPr>
            <a:noAutofit/>
          </a:bodyPr>
          <a:lstStyle/>
          <a:p>
            <a:pPr algn="ctr"/>
            <a:r>
              <a:rPr lang="en-US" sz="3600" dirty="0" smtClean="0">
                <a:solidFill>
                  <a:srgbClr val="002060"/>
                </a:solidFill>
                <a:latin typeface="Aharoni" panose="02010803020104030203" pitchFamily="2" charset="-79"/>
                <a:cs typeface="Aharoni" panose="02010803020104030203" pitchFamily="2" charset="-79"/>
              </a:rPr>
              <a:t>ANALFABETISMO COMO FACTOR DE </a:t>
            </a:r>
            <a:br>
              <a:rPr lang="en-US" sz="3600" dirty="0" smtClean="0">
                <a:solidFill>
                  <a:srgbClr val="002060"/>
                </a:solidFill>
                <a:latin typeface="Aharoni" panose="02010803020104030203" pitchFamily="2" charset="-79"/>
                <a:cs typeface="Aharoni" panose="02010803020104030203" pitchFamily="2" charset="-79"/>
              </a:rPr>
            </a:br>
            <a:r>
              <a:rPr lang="en-US" sz="3600" dirty="0" smtClean="0">
                <a:solidFill>
                  <a:srgbClr val="002060"/>
                </a:solidFill>
                <a:latin typeface="Aharoni" panose="02010803020104030203" pitchFamily="2" charset="-79"/>
                <a:cs typeface="Aharoni" panose="02010803020104030203" pitchFamily="2" charset="-79"/>
              </a:rPr>
              <a:t>DIGNIDAD HUMANA Y DE DERECHOS HUMANOS</a:t>
            </a:r>
            <a:endParaRPr lang="en-US" sz="3600" dirty="0">
              <a:solidFill>
                <a:srgbClr val="002060"/>
              </a:solidFill>
              <a:latin typeface="Aharoni" panose="02010803020104030203" pitchFamily="2" charset="-79"/>
              <a:cs typeface="Aharoni" panose="02010803020104030203" pitchFamily="2" charset="-79"/>
            </a:endParaRPr>
          </a:p>
        </p:txBody>
      </p:sp>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7300651"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3" name="Rectángulo 2"/>
          <p:cNvSpPr/>
          <p:nvPr/>
        </p:nvSpPr>
        <p:spPr>
          <a:xfrm>
            <a:off x="838199" y="2492016"/>
            <a:ext cx="6829927" cy="2308324"/>
          </a:xfrm>
          <a:prstGeom prst="rect">
            <a:avLst/>
          </a:prstGeom>
        </p:spPr>
        <p:txBody>
          <a:bodyPr wrap="square">
            <a:spAutoFit/>
          </a:bodyPr>
          <a:lstStyle/>
          <a:p>
            <a:pPr algn="just"/>
            <a:r>
              <a:rPr lang="es-ES" dirty="0">
                <a:latin typeface="Tahoma "/>
              </a:rPr>
              <a:t>L</a:t>
            </a:r>
            <a:r>
              <a:rPr lang="es-ES" dirty="0" smtClean="0">
                <a:latin typeface="Tahoma "/>
              </a:rPr>
              <a:t>a </a:t>
            </a:r>
            <a:r>
              <a:rPr lang="es-ES" dirty="0">
                <a:latin typeface="Tahoma "/>
              </a:rPr>
              <a:t>alfabetización puede ser conceptualizada desde dos perspectivas: una universal y otra situada. </a:t>
            </a:r>
            <a:endParaRPr lang="es-ES" dirty="0" smtClean="0">
              <a:latin typeface="Tahoma "/>
            </a:endParaRPr>
          </a:p>
          <a:p>
            <a:pPr algn="just"/>
            <a:endParaRPr lang="es-ES" dirty="0" smtClean="0">
              <a:latin typeface="Tahoma "/>
            </a:endParaRPr>
          </a:p>
          <a:p>
            <a:pPr algn="just"/>
            <a:endParaRPr lang="es-ES" dirty="0">
              <a:latin typeface="Tahoma "/>
            </a:endParaRPr>
          </a:p>
          <a:p>
            <a:pPr algn="just"/>
            <a:r>
              <a:rPr lang="es-ES" dirty="0" smtClean="0">
                <a:latin typeface="Tahoma "/>
              </a:rPr>
              <a:t>En </a:t>
            </a:r>
            <a:r>
              <a:rPr lang="es-ES" dirty="0">
                <a:latin typeface="Tahoma "/>
              </a:rPr>
              <a:t>un extremo, la perspectiva universal postula que el proceso de alfabetización opera en el nivel de lo mental y transforma al individuo en alguien social al incidir sobre el potencial innato que posee universalmente todo ser </a:t>
            </a:r>
            <a:r>
              <a:rPr lang="es-ES" dirty="0" smtClean="0">
                <a:latin typeface="Tahoma "/>
              </a:rPr>
              <a:t>humano.</a:t>
            </a:r>
            <a:endParaRPr lang="es-CO" dirty="0">
              <a:latin typeface="Tahoma "/>
            </a:endParaRPr>
          </a:p>
        </p:txBody>
      </p:sp>
      <p:pic>
        <p:nvPicPr>
          <p:cNvPr id="1026" name="Picture 2" descr="Importancia de Potenciar la Alfabetizació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620" b="94920" l="9942" r="89913"/>
                    </a14:imgEffect>
                  </a14:imgLayer>
                </a14:imgProps>
              </a:ext>
              <a:ext uri="{28A0092B-C50C-407E-A947-70E740481C1C}">
                <a14:useLocalDpi xmlns:a14="http://schemas.microsoft.com/office/drawing/2010/main" val="0"/>
              </a:ext>
            </a:extLst>
          </a:blip>
          <a:srcRect/>
          <a:stretch>
            <a:fillRect/>
          </a:stretch>
        </p:blipFill>
        <p:spPr bwMode="auto">
          <a:xfrm flipH="1">
            <a:off x="7281016" y="1107158"/>
            <a:ext cx="5327562" cy="532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153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10997485"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9" name="Google Shape;90;p1">
            <a:extLst>
              <a:ext uri="{FF2B5EF4-FFF2-40B4-BE49-F238E27FC236}">
                <a16:creationId xmlns:a16="http://schemas.microsoft.com/office/drawing/2014/main" id="{7AC5EBCA-374B-1A48-86B3-D0587222E336}"/>
              </a:ext>
            </a:extLst>
          </p:cNvPr>
          <p:cNvSpPr txBox="1"/>
          <p:nvPr/>
        </p:nvSpPr>
        <p:spPr>
          <a:xfrm>
            <a:off x="838200" y="2374510"/>
            <a:ext cx="10727363" cy="1546547"/>
          </a:xfrm>
          <a:prstGeom prst="rect">
            <a:avLst/>
          </a:prstGeom>
          <a:noFill/>
          <a:ln>
            <a:noFill/>
          </a:ln>
        </p:spPr>
        <p:txBody>
          <a:bodyPr spcFirstLastPara="1" wrap="square" lIns="68569" tIns="34275" rIns="68569" bIns="34275" anchor="t" anchorCtr="0">
            <a:spAutoFit/>
          </a:bodyPr>
          <a:lstStyle/>
          <a:p>
            <a:pPr algn="ctr">
              <a:buClr>
                <a:srgbClr val="000000"/>
              </a:buClr>
              <a:buSzPts val="3200"/>
            </a:pPr>
            <a:r>
              <a:rPr lang="es-ES" sz="4800" b="1" i="1" dirty="0" smtClean="0">
                <a:solidFill>
                  <a:srgbClr val="1F3864"/>
                </a:solidFill>
                <a:latin typeface="Tahoma" panose="020B0604030504040204" pitchFamily="34" charset="0"/>
                <a:ea typeface="Tahoma" panose="020B0604030504040204" pitchFamily="34" charset="0"/>
                <a:cs typeface="Tahoma" panose="020B0604030504040204" pitchFamily="34" charset="0"/>
                <a:sym typeface="Arial Black"/>
              </a:rPr>
              <a:t>LA ALFABETIZACIÓN</a:t>
            </a:r>
            <a:r>
              <a:rPr lang="es-ES" sz="4800" b="1" i="1" dirty="0">
                <a:solidFill>
                  <a:srgbClr val="1F3864"/>
                </a:solidFill>
                <a:latin typeface="Tahoma" panose="020B0604030504040204" pitchFamily="34" charset="0"/>
                <a:ea typeface="Tahoma" panose="020B0604030504040204" pitchFamily="34" charset="0"/>
                <a:cs typeface="Tahoma" panose="020B0604030504040204" pitchFamily="34" charset="0"/>
                <a:sym typeface="Arial Black"/>
              </a:rPr>
              <a:t> </a:t>
            </a:r>
            <a:r>
              <a:rPr lang="es-ES" sz="4800" b="1" i="1" dirty="0" smtClean="0">
                <a:solidFill>
                  <a:srgbClr val="1F3864"/>
                </a:solidFill>
                <a:latin typeface="Tahoma" panose="020B0604030504040204" pitchFamily="34" charset="0"/>
                <a:ea typeface="Tahoma" panose="020B0604030504040204" pitchFamily="34" charset="0"/>
                <a:cs typeface="Tahoma" panose="020B0604030504040204" pitchFamily="34" charset="0"/>
                <a:sym typeface="Arial Black"/>
              </a:rPr>
              <a:t>PRESENTA DIFERENTES ETAPAS</a:t>
            </a:r>
            <a:endParaRPr sz="4800" b="1" i="1" dirty="0">
              <a:solidFill>
                <a:srgbClr val="1F3864"/>
              </a:solidFill>
              <a:latin typeface="Tahoma" panose="020B0604030504040204" pitchFamily="34" charset="0"/>
              <a:ea typeface="Tahoma" panose="020B0604030504040204" pitchFamily="34" charset="0"/>
              <a:cs typeface="Tahoma" panose="020B0604030504040204" pitchFamily="34" charset="0"/>
              <a:sym typeface="Arial Black"/>
            </a:endParaRPr>
          </a:p>
        </p:txBody>
      </p:sp>
    </p:spTree>
    <p:extLst>
      <p:ext uri="{BB962C8B-B14F-4D97-AF65-F5344CB8AC3E}">
        <p14:creationId xmlns:p14="http://schemas.microsoft.com/office/powerpoint/2010/main" val="202378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10997485"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8" name="Título 1">
            <a:extLst>
              <a:ext uri="{FF2B5EF4-FFF2-40B4-BE49-F238E27FC236}">
                <a16:creationId xmlns:a16="http://schemas.microsoft.com/office/drawing/2014/main" id="{6BC3FA51-B606-FB48-963C-DB4BB880C5A2}"/>
              </a:ext>
            </a:extLst>
          </p:cNvPr>
          <p:cNvSpPr>
            <a:spLocks noGrp="1"/>
          </p:cNvSpPr>
          <p:nvPr>
            <p:ph type="title"/>
          </p:nvPr>
        </p:nvSpPr>
        <p:spPr>
          <a:xfrm>
            <a:off x="481886" y="230682"/>
            <a:ext cx="10811426" cy="1044000"/>
          </a:xfrm>
        </p:spPr>
        <p:txBody>
          <a:bodyPr>
            <a:noAutofit/>
          </a:bodyPr>
          <a:lstStyle/>
          <a:p>
            <a:pPr algn="ctr"/>
            <a:r>
              <a:rPr lang="es-ES" sz="3600" dirty="0" smtClean="0">
                <a:solidFill>
                  <a:srgbClr val="002060"/>
                </a:solidFill>
                <a:latin typeface="Aharoni" panose="02010803020104030203" pitchFamily="2" charset="-79"/>
                <a:cs typeface="Aharoni" panose="02010803020104030203" pitchFamily="2" charset="-79"/>
              </a:rPr>
              <a:t>1. LA ALFABETIZACIÓN INICIAL O PRIMERA ALFABETIZACIÓN</a:t>
            </a:r>
            <a:endParaRPr lang="en-US" sz="3600" dirty="0">
              <a:solidFill>
                <a:srgbClr val="002060"/>
              </a:solidFill>
              <a:latin typeface="Aharoni" panose="02010803020104030203" pitchFamily="2" charset="-79"/>
              <a:cs typeface="Aharoni" panose="02010803020104030203" pitchFamily="2" charset="-79"/>
            </a:endParaRPr>
          </a:p>
        </p:txBody>
      </p:sp>
      <p:sp>
        <p:nvSpPr>
          <p:cNvPr id="10" name="CuadroTexto 9">
            <a:extLst>
              <a:ext uri="{FF2B5EF4-FFF2-40B4-BE49-F238E27FC236}">
                <a16:creationId xmlns:a16="http://schemas.microsoft.com/office/drawing/2014/main" id="{221956E5-220F-4A37-B4DE-C175E648CD48}"/>
              </a:ext>
            </a:extLst>
          </p:cNvPr>
          <p:cNvSpPr txBox="1"/>
          <p:nvPr/>
        </p:nvSpPr>
        <p:spPr>
          <a:xfrm>
            <a:off x="2037347" y="1720120"/>
            <a:ext cx="9014099" cy="1015663"/>
          </a:xfrm>
          <a:prstGeom prst="rect">
            <a:avLst/>
          </a:prstGeom>
          <a:noFill/>
        </p:spPr>
        <p:txBody>
          <a:bodyPr wrap="square" rtlCol="0">
            <a:spAutoFit/>
          </a:bodyPr>
          <a:lstStyle/>
          <a:p>
            <a:pPr algn="just"/>
            <a:r>
              <a:rPr lang="es-ES" sz="2000" dirty="0">
                <a:latin typeface="Tahoma" panose="020B0604030504040204" pitchFamily="34" charset="0"/>
                <a:ea typeface="Tahoma" panose="020B0604030504040204" pitchFamily="34" charset="0"/>
                <a:cs typeface="Tahoma" panose="020B0604030504040204" pitchFamily="34" charset="0"/>
              </a:rPr>
              <a:t>S</a:t>
            </a:r>
            <a:r>
              <a:rPr lang="es-ES" sz="2000" dirty="0" smtClean="0">
                <a:latin typeface="Tahoma" panose="020B0604030504040204" pitchFamily="34" charset="0"/>
                <a:ea typeface="Tahoma" panose="020B0604030504040204" pitchFamily="34" charset="0"/>
                <a:cs typeface="Tahoma" panose="020B0604030504040204" pitchFamily="34" charset="0"/>
              </a:rPr>
              <a:t>ienta </a:t>
            </a:r>
            <a:r>
              <a:rPr lang="es-ES" sz="2000" dirty="0">
                <a:latin typeface="Tahoma" panose="020B0604030504040204" pitchFamily="34" charset="0"/>
                <a:ea typeface="Tahoma" panose="020B0604030504040204" pitchFamily="34" charset="0"/>
                <a:cs typeface="Tahoma" panose="020B0604030504040204" pitchFamily="34" charset="0"/>
              </a:rPr>
              <a:t>las bases para la apropiación del sistema de la lengua escrita y las habilidades de lectura y escritura en el primer tramo de la escolaridad obligatoria, es decir, nivel inicial o infantil y primer ciclo de la escuela primaria. </a:t>
            </a:r>
            <a:endParaRPr lang="es-ES"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Rectángulo 1"/>
          <p:cNvSpPr/>
          <p:nvPr/>
        </p:nvSpPr>
        <p:spPr>
          <a:xfrm>
            <a:off x="587826" y="4020032"/>
            <a:ext cx="6096000" cy="1477328"/>
          </a:xfrm>
          <a:prstGeom prst="rect">
            <a:avLst/>
          </a:prstGeom>
        </p:spPr>
        <p:txBody>
          <a:bodyPr>
            <a:spAutoFit/>
          </a:bodyPr>
          <a:lstStyle/>
          <a:p>
            <a:pPr algn="just"/>
            <a:r>
              <a:rPr lang="es-ES" dirty="0">
                <a:latin typeface="Tahoma" panose="020B0604030504040204" pitchFamily="34" charset="0"/>
                <a:ea typeface="Tahoma" panose="020B0604030504040204" pitchFamily="34" charset="0"/>
                <a:cs typeface="Tahoma" panose="020B0604030504040204" pitchFamily="34" charset="0"/>
              </a:rPr>
              <a:t>«Los primeros años de la vida de los niños –desde el nacimiento hasta los 8 años— constituyen el período más importante para el desarrollo de la alfabetización» </a:t>
            </a:r>
            <a:endParaRPr lang="es-ES" dirty="0" smtClean="0">
              <a:latin typeface="Tahoma" panose="020B0604030504040204" pitchFamily="34" charset="0"/>
              <a:ea typeface="Tahoma" panose="020B0604030504040204" pitchFamily="34" charset="0"/>
              <a:cs typeface="Tahoma" panose="020B0604030504040204" pitchFamily="34" charset="0"/>
            </a:endParaRPr>
          </a:p>
          <a:p>
            <a:pPr algn="just"/>
            <a:endParaRPr lang="es-ES" dirty="0">
              <a:latin typeface="Tahoma" panose="020B0604030504040204" pitchFamily="34" charset="0"/>
              <a:ea typeface="Tahoma" panose="020B0604030504040204" pitchFamily="34" charset="0"/>
              <a:cs typeface="Tahoma" panose="020B0604030504040204" pitchFamily="34" charset="0"/>
            </a:endParaRPr>
          </a:p>
          <a:p>
            <a:pPr algn="r"/>
            <a:r>
              <a:rPr lang="es-ES" dirty="0" err="1" smtClean="0">
                <a:latin typeface="Tahoma" panose="020B0604030504040204" pitchFamily="34" charset="0"/>
                <a:ea typeface="Tahoma" panose="020B0604030504040204" pitchFamily="34" charset="0"/>
                <a:cs typeface="Tahoma" panose="020B0604030504040204" pitchFamily="34" charset="0"/>
              </a:rPr>
              <a:t>Braslavsky</a:t>
            </a:r>
            <a:endParaRPr lang="es-ES" dirty="0">
              <a:latin typeface="Tahoma" panose="020B0604030504040204" pitchFamily="34" charset="0"/>
              <a:ea typeface="Tahoma" panose="020B0604030504040204" pitchFamily="34" charset="0"/>
              <a:cs typeface="Tahoma" panose="020B0604030504040204" pitchFamily="34" charset="0"/>
            </a:endParaRPr>
          </a:p>
        </p:txBody>
      </p:sp>
      <p:pic>
        <p:nvPicPr>
          <p:cNvPr id="3" name="Imagen 2"/>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6590800" y="3181221"/>
            <a:ext cx="5426559" cy="2056157"/>
          </a:xfrm>
          <a:prstGeom prst="rect">
            <a:avLst/>
          </a:prstGeom>
        </p:spPr>
      </p:pic>
    </p:spTree>
    <p:extLst>
      <p:ext uri="{BB962C8B-B14F-4D97-AF65-F5344CB8AC3E}">
        <p14:creationId xmlns:p14="http://schemas.microsoft.com/office/powerpoint/2010/main" val="1791602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1000"/>
                                        <p:tgtEl>
                                          <p:spTgt spid="10">
                                            <p:txEl>
                                              <p:pRg st="0" end="0"/>
                                            </p:txEl>
                                          </p:spTgt>
                                        </p:tgtEl>
                                      </p:cBhvr>
                                    </p:animEffect>
                                    <p:anim calcmode="lin" valueType="num">
                                      <p:cBhvr>
                                        <p:cTn id="2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2"/>
          <a:stretch>
            <a:fillRect/>
          </a:stretch>
        </p:blipFill>
        <p:spPr>
          <a:xfrm>
            <a:off x="8138851" y="5812972"/>
            <a:ext cx="4142956" cy="891722"/>
          </a:xfrm>
          <a:prstGeom prst="rect">
            <a:avLst/>
          </a:prstGeom>
        </p:spPr>
      </p:pic>
      <p:sp>
        <p:nvSpPr>
          <p:cNvPr id="8" name="Título 1">
            <a:extLst>
              <a:ext uri="{FF2B5EF4-FFF2-40B4-BE49-F238E27FC236}">
                <a16:creationId xmlns:a16="http://schemas.microsoft.com/office/drawing/2014/main" id="{6BC3FA51-B606-FB48-963C-DB4BB880C5A2}"/>
              </a:ext>
            </a:extLst>
          </p:cNvPr>
          <p:cNvSpPr>
            <a:spLocks noGrp="1"/>
          </p:cNvSpPr>
          <p:nvPr>
            <p:ph type="title"/>
          </p:nvPr>
        </p:nvSpPr>
        <p:spPr>
          <a:xfrm>
            <a:off x="898688" y="230682"/>
            <a:ext cx="10394623" cy="1044000"/>
          </a:xfrm>
        </p:spPr>
        <p:txBody>
          <a:bodyPr>
            <a:noAutofit/>
          </a:bodyPr>
          <a:lstStyle/>
          <a:p>
            <a:pPr algn="ctr"/>
            <a:r>
              <a:rPr lang="es-ES" sz="3600" dirty="0" smtClean="0">
                <a:solidFill>
                  <a:srgbClr val="002060"/>
                </a:solidFill>
                <a:latin typeface="Aharoni" panose="02010803020104030203" pitchFamily="2" charset="-79"/>
                <a:cs typeface="Aharoni" panose="02010803020104030203" pitchFamily="2" charset="-79"/>
              </a:rPr>
              <a:t>2. LA ALFABETIZACIÓN AVANZADA</a:t>
            </a:r>
            <a:endParaRPr lang="en-US" sz="3600" dirty="0">
              <a:solidFill>
                <a:srgbClr val="002060"/>
              </a:solidFill>
              <a:latin typeface="Aharoni" panose="02010803020104030203" pitchFamily="2" charset="-79"/>
              <a:cs typeface="Aharoni" panose="02010803020104030203" pitchFamily="2" charset="-79"/>
            </a:endParaRPr>
          </a:p>
        </p:txBody>
      </p:sp>
      <p:sp>
        <p:nvSpPr>
          <p:cNvPr id="10" name="CuadroTexto 9">
            <a:extLst>
              <a:ext uri="{FF2B5EF4-FFF2-40B4-BE49-F238E27FC236}">
                <a16:creationId xmlns:a16="http://schemas.microsoft.com/office/drawing/2014/main" id="{221956E5-220F-4A37-B4DE-C175E648CD48}"/>
              </a:ext>
            </a:extLst>
          </p:cNvPr>
          <p:cNvSpPr txBox="1"/>
          <p:nvPr/>
        </p:nvSpPr>
        <p:spPr>
          <a:xfrm>
            <a:off x="1429153" y="1381267"/>
            <a:ext cx="8735241" cy="1015663"/>
          </a:xfrm>
          <a:prstGeom prst="rect">
            <a:avLst/>
          </a:prstGeom>
          <a:noFill/>
        </p:spPr>
        <p:txBody>
          <a:bodyPr wrap="square" rtlCol="0">
            <a:spAutoFit/>
          </a:bodyPr>
          <a:lstStyle/>
          <a:p>
            <a:pPr algn="just"/>
            <a:r>
              <a:rPr lang="es-ES" sz="2000" dirty="0" smtClean="0">
                <a:latin typeface="Tahoma" panose="020B0604030504040204" pitchFamily="34" charset="0"/>
                <a:ea typeface="Tahoma" panose="020B0604030504040204" pitchFamily="34" charset="0"/>
                <a:cs typeface="Tahoma" panose="020B0604030504040204" pitchFamily="34" charset="0"/>
              </a:rPr>
              <a:t>Nivel </a:t>
            </a:r>
            <a:r>
              <a:rPr lang="es-ES" sz="2000" dirty="0">
                <a:latin typeface="Tahoma" panose="020B0604030504040204" pitchFamily="34" charset="0"/>
                <a:ea typeface="Tahoma" panose="020B0604030504040204" pitchFamily="34" charset="0"/>
                <a:cs typeface="Tahoma" panose="020B0604030504040204" pitchFamily="34" charset="0"/>
              </a:rPr>
              <a:t>de alfabetización que consolida los conocimientos adquiridos y deja al alfabetizado en condiciones de gestionar por si mismo lecturas y escrituras diversas, cada vez </a:t>
            </a:r>
            <a:r>
              <a:rPr lang="es-ES" sz="2000" dirty="0" smtClean="0">
                <a:latin typeface="Tahoma" panose="020B0604030504040204" pitchFamily="34" charset="0"/>
                <a:ea typeface="Tahoma" panose="020B0604030504040204" pitchFamily="34" charset="0"/>
                <a:cs typeface="Tahoma" panose="020B0604030504040204" pitchFamily="34" charset="0"/>
              </a:rPr>
              <a:t>más </a:t>
            </a:r>
            <a:r>
              <a:rPr lang="es-ES" sz="2000" dirty="0">
                <a:latin typeface="Tahoma" panose="020B0604030504040204" pitchFamily="34" charset="0"/>
                <a:ea typeface="Tahoma" panose="020B0604030504040204" pitchFamily="34" charset="0"/>
                <a:cs typeface="Tahoma" panose="020B0604030504040204" pitchFamily="34" charset="0"/>
              </a:rPr>
              <a:t>extensas y complejas. </a:t>
            </a:r>
            <a:endParaRPr lang="es-ES"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Rectángulo 1"/>
          <p:cNvSpPr/>
          <p:nvPr/>
        </p:nvSpPr>
        <p:spPr>
          <a:xfrm>
            <a:off x="1058782" y="4534842"/>
            <a:ext cx="7080069" cy="923330"/>
          </a:xfrm>
          <a:prstGeom prst="rect">
            <a:avLst/>
          </a:prstGeom>
        </p:spPr>
        <p:txBody>
          <a:bodyPr wrap="square">
            <a:spAutoFit/>
          </a:bodyPr>
          <a:lstStyle/>
          <a:p>
            <a:pPr algn="just"/>
            <a:r>
              <a:rPr lang="es-ES" dirty="0" smtClean="0">
                <a:latin typeface="Tahoma" panose="020B0604030504040204" pitchFamily="34" charset="0"/>
                <a:ea typeface="Tahoma" panose="020B0604030504040204" pitchFamily="34" charset="0"/>
                <a:cs typeface="Tahoma" panose="020B0604030504040204" pitchFamily="34" charset="0"/>
              </a:rPr>
              <a:t>Etapa </a:t>
            </a:r>
            <a:r>
              <a:rPr lang="es-ES" dirty="0">
                <a:latin typeface="Tahoma" panose="020B0604030504040204" pitchFamily="34" charset="0"/>
                <a:ea typeface="Tahoma" panose="020B0604030504040204" pitchFamily="34" charset="0"/>
                <a:cs typeface="Tahoma" panose="020B0604030504040204" pitchFamily="34" charset="0"/>
              </a:rPr>
              <a:t>que se inicia durante la etapa de educación primaria y </a:t>
            </a:r>
            <a:r>
              <a:rPr lang="es-ES" dirty="0" smtClean="0">
                <a:latin typeface="Tahoma" panose="020B0604030504040204" pitchFamily="34" charset="0"/>
                <a:ea typeface="Tahoma" panose="020B0604030504040204" pitchFamily="34" charset="0"/>
                <a:cs typeface="Tahoma" panose="020B0604030504040204" pitchFamily="34" charset="0"/>
              </a:rPr>
              <a:t>se consolida gradualmente </a:t>
            </a:r>
            <a:r>
              <a:rPr lang="es-ES" dirty="0">
                <a:latin typeface="Tahoma" panose="020B0604030504040204" pitchFamily="34" charset="0"/>
                <a:ea typeface="Tahoma" panose="020B0604030504040204" pitchFamily="34" charset="0"/>
                <a:cs typeface="Tahoma" panose="020B0604030504040204" pitchFamily="34" charset="0"/>
              </a:rPr>
              <a:t>en el siguiente ciclo, es decir, en </a:t>
            </a:r>
            <a:r>
              <a:rPr lang="es-ES" dirty="0" smtClean="0">
                <a:latin typeface="Tahoma" panose="020B0604030504040204" pitchFamily="34" charset="0"/>
                <a:ea typeface="Tahoma" panose="020B0604030504040204" pitchFamily="34" charset="0"/>
                <a:cs typeface="Tahoma" panose="020B0604030504040204" pitchFamily="34" charset="0"/>
              </a:rPr>
              <a:t>la educación </a:t>
            </a:r>
            <a:r>
              <a:rPr lang="es-ES" dirty="0">
                <a:latin typeface="Tahoma" panose="020B0604030504040204" pitchFamily="34" charset="0"/>
                <a:ea typeface="Tahoma" panose="020B0604030504040204" pitchFamily="34" charset="0"/>
                <a:cs typeface="Tahoma" panose="020B0604030504040204" pitchFamily="34" charset="0"/>
              </a:rPr>
              <a:t>secundaria.</a:t>
            </a:r>
          </a:p>
        </p:txBody>
      </p:sp>
      <p:pic>
        <p:nvPicPr>
          <p:cNvPr id="3" name="Imagen 2"/>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8222" l="9778" r="95556">
                        <a14:foregroundMark x1="36444" y1="9333" x2="36444" y2="9333"/>
                        <a14:foregroundMark x1="22667" y1="25778" x2="22667" y2="25778"/>
                        <a14:foregroundMark x1="47111" y1="20444" x2="47111" y2="20444"/>
                        <a14:foregroundMark x1="52889" y1="20444" x2="52889" y2="20444"/>
                        <a14:foregroundMark x1="60889" y1="60444" x2="60889" y2="60444"/>
                      </a14:backgroundRemoval>
                    </a14:imgEffect>
                  </a14:imgLayer>
                </a14:imgProps>
              </a:ext>
            </a:extLst>
          </a:blip>
          <a:stretch>
            <a:fillRect/>
          </a:stretch>
        </p:blipFill>
        <p:spPr>
          <a:xfrm>
            <a:off x="8807574" y="2282868"/>
            <a:ext cx="2713639" cy="2713639"/>
          </a:xfrm>
          <a:prstGeom prst="rect">
            <a:avLst/>
          </a:prstGeom>
        </p:spPr>
      </p:pic>
    </p:spTree>
    <p:extLst>
      <p:ext uri="{BB962C8B-B14F-4D97-AF65-F5344CB8AC3E}">
        <p14:creationId xmlns:p14="http://schemas.microsoft.com/office/powerpoint/2010/main" val="123404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1000"/>
                                        <p:tgtEl>
                                          <p:spTgt spid="10">
                                            <p:txEl>
                                              <p:pRg st="0" end="0"/>
                                            </p:txEl>
                                          </p:spTgt>
                                        </p:tgtEl>
                                      </p:cBhvr>
                                    </p:animEffect>
                                    <p:anim calcmode="lin" valueType="num">
                                      <p:cBhvr>
                                        <p:cTn id="2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10997485"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8" name="Título 1">
            <a:extLst>
              <a:ext uri="{FF2B5EF4-FFF2-40B4-BE49-F238E27FC236}">
                <a16:creationId xmlns:a16="http://schemas.microsoft.com/office/drawing/2014/main" id="{6BC3FA51-B606-FB48-963C-DB4BB880C5A2}"/>
              </a:ext>
            </a:extLst>
          </p:cNvPr>
          <p:cNvSpPr>
            <a:spLocks noGrp="1"/>
          </p:cNvSpPr>
          <p:nvPr>
            <p:ph type="title"/>
          </p:nvPr>
        </p:nvSpPr>
        <p:spPr>
          <a:xfrm>
            <a:off x="898688" y="230682"/>
            <a:ext cx="10394623" cy="1044000"/>
          </a:xfrm>
        </p:spPr>
        <p:txBody>
          <a:bodyPr>
            <a:noAutofit/>
          </a:bodyPr>
          <a:lstStyle/>
          <a:p>
            <a:pPr algn="ctr"/>
            <a:r>
              <a:rPr lang="es-ES" sz="3600" dirty="0" smtClean="0">
                <a:solidFill>
                  <a:srgbClr val="002060"/>
                </a:solidFill>
                <a:latin typeface="Aharoni" panose="02010803020104030203" pitchFamily="2" charset="-79"/>
                <a:cs typeface="Aharoni" panose="02010803020104030203" pitchFamily="2" charset="-79"/>
              </a:rPr>
              <a:t>3. LA ALFABETIZACIÓN PROFESIONAL</a:t>
            </a:r>
            <a:endParaRPr lang="en-US" sz="3600" dirty="0">
              <a:solidFill>
                <a:srgbClr val="002060"/>
              </a:solidFill>
              <a:latin typeface="Aharoni" panose="02010803020104030203" pitchFamily="2" charset="-79"/>
              <a:cs typeface="Aharoni" panose="02010803020104030203" pitchFamily="2" charset="-79"/>
            </a:endParaRPr>
          </a:p>
        </p:txBody>
      </p:sp>
      <p:sp>
        <p:nvSpPr>
          <p:cNvPr id="10" name="CuadroTexto 9">
            <a:extLst>
              <a:ext uri="{FF2B5EF4-FFF2-40B4-BE49-F238E27FC236}">
                <a16:creationId xmlns:a16="http://schemas.microsoft.com/office/drawing/2014/main" id="{221956E5-220F-4A37-B4DE-C175E648CD48}"/>
              </a:ext>
            </a:extLst>
          </p:cNvPr>
          <p:cNvSpPr txBox="1"/>
          <p:nvPr/>
        </p:nvSpPr>
        <p:spPr>
          <a:xfrm>
            <a:off x="464815" y="2036455"/>
            <a:ext cx="6256091" cy="3170099"/>
          </a:xfrm>
          <a:prstGeom prst="rect">
            <a:avLst/>
          </a:prstGeom>
          <a:noFill/>
        </p:spPr>
        <p:txBody>
          <a:bodyPr wrap="square" rtlCol="0">
            <a:spAutoFit/>
          </a:bodyPr>
          <a:lstStyle/>
          <a:p>
            <a:pPr algn="just"/>
            <a:r>
              <a:rPr lang="es-ES" sz="2000" dirty="0" smtClean="0">
                <a:latin typeface="Tahoma" panose="020B0604030504040204" pitchFamily="34" charset="0"/>
                <a:ea typeface="Tahoma" panose="020B0604030504040204" pitchFamily="34" charset="0"/>
                <a:cs typeface="Tahoma" panose="020B0604030504040204" pitchFamily="34" charset="0"/>
              </a:rPr>
              <a:t>Proceso </a:t>
            </a:r>
            <a:r>
              <a:rPr lang="es-ES" sz="2000" dirty="0">
                <a:latin typeface="Tahoma" panose="020B0604030504040204" pitchFamily="34" charset="0"/>
                <a:ea typeface="Tahoma" panose="020B0604030504040204" pitchFamily="34" charset="0"/>
                <a:cs typeface="Tahoma" panose="020B0604030504040204" pitchFamily="34" charset="0"/>
              </a:rPr>
              <a:t>de enseñanza que puede (o no) ponerse en marcha para favorecer el acceso de los estudiantes a las diferentes culturas escritas de las disciplinas. Es el intento denodado por incluirlos en sus prácticas letradas, las acciones que han de realizar los profesores, con apoyo institucional, para que los universitarios aprendan a exponer, argumentar, resumir, buscar información, jerarquizarla, ponerla en relación, valorar razonamientos, debatir, etcétera, según los modos típicos de hacerlo en cada materia. </a:t>
            </a:r>
            <a:endParaRPr lang="es-ES"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El hub de innovación abierta en ingeniería - Ennomotive"/>
          <p:cNvPicPr>
            <a:picLocks noChangeAspect="1" noChangeArrowheads="1"/>
          </p:cNvPicPr>
          <p:nvPr/>
        </p:nvPicPr>
        <p:blipFill rotWithShape="1">
          <a:blip r:embed="rId4">
            <a:extLst>
              <a:ext uri="{28A0092B-C50C-407E-A947-70E740481C1C}">
                <a14:useLocalDpi xmlns:a14="http://schemas.microsoft.com/office/drawing/2010/main" val="0"/>
              </a:ext>
            </a:extLst>
          </a:blip>
          <a:srcRect r="48582"/>
          <a:stretch/>
        </p:blipFill>
        <p:spPr bwMode="auto">
          <a:xfrm>
            <a:off x="8477404" y="1496947"/>
            <a:ext cx="3705218" cy="20417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l hub de innovación abierta en ingeniería - Ennomotive"/>
          <p:cNvPicPr>
            <a:picLocks noChangeAspect="1" noChangeArrowheads="1"/>
          </p:cNvPicPr>
          <p:nvPr/>
        </p:nvPicPr>
        <p:blipFill rotWithShape="1">
          <a:blip r:embed="rId4">
            <a:extLst>
              <a:ext uri="{28A0092B-C50C-407E-A947-70E740481C1C}">
                <a14:useLocalDpi xmlns:a14="http://schemas.microsoft.com/office/drawing/2010/main" val="0"/>
              </a:ext>
            </a:extLst>
          </a:blip>
          <a:srcRect l="48212"/>
          <a:stretch/>
        </p:blipFill>
        <p:spPr bwMode="auto">
          <a:xfrm>
            <a:off x="8477403" y="3538682"/>
            <a:ext cx="3702145" cy="202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30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1000"/>
                                        <p:tgtEl>
                                          <p:spTgt spid="10">
                                            <p:txEl>
                                              <p:pRg st="0" end="0"/>
                                            </p:txEl>
                                          </p:spTgt>
                                        </p:tgtEl>
                                      </p:cBhvr>
                                    </p:animEffect>
                                    <p:anim calcmode="lin" valueType="num">
                                      <p:cBhvr>
                                        <p:cTn id="2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4B2CFE8F-E0D1-A047-9068-E86DBE6507A7}"/>
              </a:ext>
            </a:extLst>
          </p:cNvPr>
          <p:cNvPicPr>
            <a:picLocks noChangeAspect="1"/>
          </p:cNvPicPr>
          <p:nvPr/>
        </p:nvPicPr>
        <p:blipFill>
          <a:blip r:embed="rId2"/>
          <a:stretch>
            <a:fillRect/>
          </a:stretch>
        </p:blipFill>
        <p:spPr>
          <a:xfrm>
            <a:off x="0" y="0"/>
            <a:ext cx="12192000" cy="6858000"/>
          </a:xfrm>
          <a:prstGeom prst="rect">
            <a:avLst/>
          </a:prstGeom>
        </p:spPr>
      </p:pic>
      <p:pic>
        <p:nvPicPr>
          <p:cNvPr id="17" name="Imagen 16">
            <a:extLst>
              <a:ext uri="{FF2B5EF4-FFF2-40B4-BE49-F238E27FC236}">
                <a16:creationId xmlns:a16="http://schemas.microsoft.com/office/drawing/2014/main" id="{6F178B8D-CEFE-2548-9E9B-A0AF4AF19A69}"/>
              </a:ext>
            </a:extLst>
          </p:cNvPr>
          <p:cNvPicPr>
            <a:picLocks noChangeAspect="1"/>
          </p:cNvPicPr>
          <p:nvPr/>
        </p:nvPicPr>
        <p:blipFill>
          <a:blip r:embed="rId3"/>
          <a:stretch>
            <a:fillRect/>
          </a:stretch>
        </p:blipFill>
        <p:spPr>
          <a:xfrm>
            <a:off x="8138851" y="5812972"/>
            <a:ext cx="4142956" cy="891722"/>
          </a:xfrm>
          <a:prstGeom prst="rect">
            <a:avLst/>
          </a:prstGeom>
        </p:spPr>
      </p:pic>
      <p:sp>
        <p:nvSpPr>
          <p:cNvPr id="6" name="Marcador de contenido 2">
            <a:extLst>
              <a:ext uri="{FF2B5EF4-FFF2-40B4-BE49-F238E27FC236}">
                <a16:creationId xmlns:a16="http://schemas.microsoft.com/office/drawing/2014/main" id="{8B0CAF2B-5DA0-4B6F-899E-341710C10AE2}"/>
              </a:ext>
            </a:extLst>
          </p:cNvPr>
          <p:cNvSpPr>
            <a:spLocks noGrp="1"/>
          </p:cNvSpPr>
          <p:nvPr>
            <p:ph idx="1"/>
          </p:nvPr>
        </p:nvSpPr>
        <p:spPr>
          <a:xfrm>
            <a:off x="838200" y="1107158"/>
            <a:ext cx="10997485" cy="4351338"/>
          </a:xfrm>
        </p:spPr>
        <p:txBody>
          <a:bodyPr>
            <a:normAutofit/>
          </a:bodyPr>
          <a:lstStyle/>
          <a:p>
            <a:pPr marL="285750" indent="-285750"/>
            <a:endParaRPr lang="es-ES" dirty="0"/>
          </a:p>
          <a:p>
            <a:pPr marL="0" indent="0" algn="just">
              <a:buNone/>
            </a:pPr>
            <a:endParaRPr lang="es-ES" dirty="0"/>
          </a:p>
          <a:p>
            <a:pPr marL="0" indent="0">
              <a:buNone/>
            </a:pPr>
            <a:endParaRPr lang="es-ES" dirty="0"/>
          </a:p>
          <a:p>
            <a:pPr marL="0" indent="0">
              <a:buNone/>
            </a:pPr>
            <a:endParaRPr lang="es-CO" dirty="0"/>
          </a:p>
        </p:txBody>
      </p:sp>
      <p:sp>
        <p:nvSpPr>
          <p:cNvPr id="8" name="Título 1">
            <a:extLst>
              <a:ext uri="{FF2B5EF4-FFF2-40B4-BE49-F238E27FC236}">
                <a16:creationId xmlns:a16="http://schemas.microsoft.com/office/drawing/2014/main" id="{6BC3FA51-B606-FB48-963C-DB4BB880C5A2}"/>
              </a:ext>
            </a:extLst>
          </p:cNvPr>
          <p:cNvSpPr>
            <a:spLocks noGrp="1"/>
          </p:cNvSpPr>
          <p:nvPr>
            <p:ph type="title"/>
          </p:nvPr>
        </p:nvSpPr>
        <p:spPr>
          <a:xfrm>
            <a:off x="898688" y="230682"/>
            <a:ext cx="10394623" cy="1044000"/>
          </a:xfrm>
        </p:spPr>
        <p:txBody>
          <a:bodyPr>
            <a:noAutofit/>
          </a:bodyPr>
          <a:lstStyle/>
          <a:p>
            <a:pPr algn="ctr"/>
            <a:r>
              <a:rPr lang="es-ES" sz="3600" dirty="0" smtClean="0">
                <a:solidFill>
                  <a:srgbClr val="002060"/>
                </a:solidFill>
                <a:latin typeface="Aharoni" panose="02010803020104030203" pitchFamily="2" charset="-79"/>
                <a:cs typeface="Aharoni" panose="02010803020104030203" pitchFamily="2" charset="-79"/>
              </a:rPr>
              <a:t>4. LA ALFABETIZACIÓN MÚLTIPLE</a:t>
            </a:r>
            <a:endParaRPr lang="en-US" sz="3600" dirty="0">
              <a:solidFill>
                <a:srgbClr val="002060"/>
              </a:solidFill>
              <a:latin typeface="Aharoni" panose="02010803020104030203" pitchFamily="2" charset="-79"/>
              <a:cs typeface="Aharoni" panose="02010803020104030203" pitchFamily="2" charset="-79"/>
            </a:endParaRPr>
          </a:p>
        </p:txBody>
      </p:sp>
      <p:sp>
        <p:nvSpPr>
          <p:cNvPr id="10" name="CuadroTexto 9">
            <a:extLst>
              <a:ext uri="{FF2B5EF4-FFF2-40B4-BE49-F238E27FC236}">
                <a16:creationId xmlns:a16="http://schemas.microsoft.com/office/drawing/2014/main" id="{221956E5-220F-4A37-B4DE-C175E648CD48}"/>
              </a:ext>
            </a:extLst>
          </p:cNvPr>
          <p:cNvSpPr txBox="1"/>
          <p:nvPr/>
        </p:nvSpPr>
        <p:spPr>
          <a:xfrm>
            <a:off x="1920241" y="1733100"/>
            <a:ext cx="9078956" cy="1323439"/>
          </a:xfrm>
          <a:prstGeom prst="rect">
            <a:avLst/>
          </a:prstGeom>
          <a:noFill/>
        </p:spPr>
        <p:txBody>
          <a:bodyPr wrap="square" rtlCol="0">
            <a:spAutoFit/>
          </a:bodyPr>
          <a:lstStyle/>
          <a:p>
            <a:pPr algn="just"/>
            <a:r>
              <a:rPr lang="es-ES" sz="2000" dirty="0" smtClean="0">
                <a:latin typeface="Tahoma" panose="020B0604030504040204" pitchFamily="34" charset="0"/>
                <a:ea typeface="Tahoma" panose="020B0604030504040204" pitchFamily="34" charset="0"/>
                <a:cs typeface="Tahoma" panose="020B0604030504040204" pitchFamily="34" charset="0"/>
              </a:rPr>
              <a:t>Es un </a:t>
            </a:r>
            <a:r>
              <a:rPr lang="es-ES" sz="2000" dirty="0">
                <a:latin typeface="Tahoma" panose="020B0604030504040204" pitchFamily="34" charset="0"/>
                <a:ea typeface="Tahoma" panose="020B0604030504040204" pitchFamily="34" charset="0"/>
                <a:cs typeface="Tahoma" panose="020B0604030504040204" pitchFamily="34" charset="0"/>
              </a:rPr>
              <a:t>concepto que engloba tanto las competencias de lectura como de </a:t>
            </a:r>
            <a:r>
              <a:rPr lang="es-ES" sz="2000" dirty="0" smtClean="0">
                <a:latin typeface="Tahoma" panose="020B0604030504040204" pitchFamily="34" charset="0"/>
                <a:ea typeface="Tahoma" panose="020B0604030504040204" pitchFamily="34" charset="0"/>
                <a:cs typeface="Tahoma" panose="020B0604030504040204" pitchFamily="34" charset="0"/>
              </a:rPr>
              <a:t>escritura para </a:t>
            </a:r>
            <a:r>
              <a:rPr lang="es-ES" sz="2000" dirty="0">
                <a:latin typeface="Tahoma" panose="020B0604030504040204" pitchFamily="34" charset="0"/>
                <a:ea typeface="Tahoma" panose="020B0604030504040204" pitchFamily="34" charset="0"/>
                <a:cs typeface="Tahoma" panose="020B0604030504040204" pitchFamily="34" charset="0"/>
              </a:rPr>
              <a:t>la comprensión, utilización y evaluación crítica de diferentes formas </a:t>
            </a:r>
            <a:r>
              <a:rPr lang="es-ES" sz="2000" dirty="0" smtClean="0">
                <a:latin typeface="Tahoma" panose="020B0604030504040204" pitchFamily="34" charset="0"/>
                <a:ea typeface="Tahoma" panose="020B0604030504040204" pitchFamily="34" charset="0"/>
                <a:cs typeface="Tahoma" panose="020B0604030504040204" pitchFamily="34" charset="0"/>
              </a:rPr>
              <a:t>de información</a:t>
            </a:r>
            <a:r>
              <a:rPr lang="es-ES" sz="2000" dirty="0">
                <a:latin typeface="Tahoma" panose="020B0604030504040204" pitchFamily="34" charset="0"/>
                <a:ea typeface="Tahoma" panose="020B0604030504040204" pitchFamily="34" charset="0"/>
                <a:cs typeface="Tahoma" panose="020B0604030504040204" pitchFamily="34" charset="0"/>
              </a:rPr>
              <a:t>, incluidos los textos e imágenes, escritos, impresos o en </a:t>
            </a:r>
            <a:r>
              <a:rPr lang="es-ES" sz="2000" dirty="0" smtClean="0">
                <a:latin typeface="Tahoma" panose="020B0604030504040204" pitchFamily="34" charset="0"/>
                <a:ea typeface="Tahoma" panose="020B0604030504040204" pitchFamily="34" charset="0"/>
                <a:cs typeface="Tahoma" panose="020B0604030504040204" pitchFamily="34" charset="0"/>
              </a:rPr>
              <a:t>versión electrónica</a:t>
            </a:r>
            <a:r>
              <a:rPr lang="es-ES" sz="2000" dirty="0">
                <a:latin typeface="Tahoma" panose="020B0604030504040204" pitchFamily="34" charset="0"/>
                <a:ea typeface="Tahoma" panose="020B0604030504040204" pitchFamily="34" charset="0"/>
                <a:cs typeface="Tahoma" panose="020B0604030504040204" pitchFamily="34" charset="0"/>
              </a:rPr>
              <a:t>, y abarca la alfabetización </a:t>
            </a:r>
            <a:r>
              <a:rPr lang="es-ES" sz="2000" dirty="0" smtClean="0">
                <a:latin typeface="Tahoma" panose="020B0604030504040204" pitchFamily="34" charset="0"/>
                <a:ea typeface="Tahoma" panose="020B0604030504040204" pitchFamily="34" charset="0"/>
                <a:cs typeface="Tahoma" panose="020B0604030504040204" pitchFamily="34" charset="0"/>
              </a:rPr>
              <a:t>básica</a:t>
            </a:r>
            <a:r>
              <a:rPr lang="es-ES" sz="2000" dirty="0">
                <a:latin typeface="Tahoma" panose="020B0604030504040204" pitchFamily="34" charset="0"/>
                <a:ea typeface="Tahoma" panose="020B0604030504040204" pitchFamily="34" charset="0"/>
                <a:cs typeface="Tahoma" panose="020B0604030504040204" pitchFamily="34" charset="0"/>
              </a:rPr>
              <a:t>, funcional y múltiple. </a:t>
            </a:r>
            <a:endParaRPr lang="es-ES" sz="2000"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Rectángulo 1"/>
          <p:cNvSpPr/>
          <p:nvPr/>
        </p:nvSpPr>
        <p:spPr>
          <a:xfrm>
            <a:off x="1127760" y="4322412"/>
            <a:ext cx="6096000" cy="1754326"/>
          </a:xfrm>
          <a:prstGeom prst="rect">
            <a:avLst/>
          </a:prstGeom>
        </p:spPr>
        <p:txBody>
          <a:bodyPr>
            <a:spAutoFit/>
          </a:bodyPr>
          <a:lstStyle/>
          <a:p>
            <a:pPr algn="just"/>
            <a:r>
              <a:rPr lang="es-ES" dirty="0" smtClean="0">
                <a:latin typeface="Tahoma" panose="020B0604030504040204" pitchFamily="34" charset="0"/>
                <a:ea typeface="Tahoma" panose="020B0604030504040204" pitchFamily="34" charset="0"/>
                <a:cs typeface="Tahoma" panose="020B0604030504040204" pitchFamily="34" charset="0"/>
              </a:rPr>
              <a:t>En </a:t>
            </a:r>
            <a:r>
              <a:rPr lang="es-ES" dirty="0">
                <a:latin typeface="Tahoma" panose="020B0604030504040204" pitchFamily="34" charset="0"/>
                <a:ea typeface="Tahoma" panose="020B0604030504040204" pitchFamily="34" charset="0"/>
                <a:cs typeface="Tahoma" panose="020B0604030504040204" pitchFamily="34" charset="0"/>
              </a:rPr>
              <a:t>el año 2012, el Consejo de la Unión Europea presentó unas conclusiones a partir de un grupo de expertos en alfabetización y ha propuesto un término al que la UNESCO ya se había referido en 1978, pero que cada vez tiene más pertinencia y uso (</a:t>
            </a:r>
            <a:r>
              <a:rPr lang="es-ES" dirty="0" err="1">
                <a:latin typeface="Tahoma" panose="020B0604030504040204" pitchFamily="34" charset="0"/>
                <a:ea typeface="Tahoma" panose="020B0604030504040204" pitchFamily="34" charset="0"/>
                <a:cs typeface="Tahoma" panose="020B0604030504040204" pitchFamily="34" charset="0"/>
              </a:rPr>
              <a:t>Oxenham</a:t>
            </a:r>
            <a:r>
              <a:rPr lang="es-ES" dirty="0">
                <a:latin typeface="Tahoma" panose="020B0604030504040204" pitchFamily="34" charset="0"/>
                <a:ea typeface="Tahoma" panose="020B0604030504040204" pitchFamily="34" charset="0"/>
                <a:cs typeface="Tahoma" panose="020B0604030504040204" pitchFamily="34" charset="0"/>
              </a:rPr>
              <a:t>, 2008), la alfabetización </a:t>
            </a:r>
            <a:r>
              <a:rPr lang="es-ES" dirty="0" smtClean="0">
                <a:latin typeface="Tahoma" panose="020B0604030504040204" pitchFamily="34" charset="0"/>
                <a:ea typeface="Tahoma" panose="020B0604030504040204" pitchFamily="34" charset="0"/>
                <a:cs typeface="Tahoma" panose="020B0604030504040204" pitchFamily="34" charset="0"/>
              </a:rPr>
              <a:t>múltiple.</a:t>
            </a:r>
            <a:endParaRPr lang="es-CO" dirty="0">
              <a:latin typeface="Tahoma" panose="020B0604030504040204" pitchFamily="34" charset="0"/>
              <a:ea typeface="Tahoma" panose="020B0604030504040204" pitchFamily="34" charset="0"/>
              <a:cs typeface="Tahoma" panose="020B0604030504040204" pitchFamily="34" charset="0"/>
            </a:endParaRPr>
          </a:p>
        </p:txBody>
      </p:sp>
      <p:pic>
        <p:nvPicPr>
          <p:cNvPr id="3" name="Imagen 2"/>
          <p:cNvPicPr>
            <a:picLocks noChangeAspect="1"/>
          </p:cNvPicPr>
          <p:nvPr/>
        </p:nvPicPr>
        <p:blipFill>
          <a:blip r:embed="rId4">
            <a:extLst>
              <a:ext uri="{BEBA8EAE-BF5A-486C-A8C5-ECC9F3942E4B}">
                <a14:imgProps xmlns:a14="http://schemas.microsoft.com/office/drawing/2010/main">
                  <a14:imgLayer r:embed="rId5">
                    <a14:imgEffect>
                      <a14:backgroundRemoval t="10000" b="90000" l="9901" r="97030"/>
                    </a14:imgEffect>
                  </a14:imgLayer>
                </a14:imgProps>
              </a:ext>
            </a:extLst>
          </a:blip>
          <a:stretch>
            <a:fillRect/>
          </a:stretch>
        </p:blipFill>
        <p:spPr>
          <a:xfrm>
            <a:off x="7801655" y="3056539"/>
            <a:ext cx="3197542" cy="2975930"/>
          </a:xfrm>
          <a:prstGeom prst="rect">
            <a:avLst/>
          </a:prstGeom>
        </p:spPr>
      </p:pic>
    </p:spTree>
    <p:extLst>
      <p:ext uri="{BB962C8B-B14F-4D97-AF65-F5344CB8AC3E}">
        <p14:creationId xmlns:p14="http://schemas.microsoft.com/office/powerpoint/2010/main" val="50542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1000"/>
                                        <p:tgtEl>
                                          <p:spTgt spid="10">
                                            <p:txEl>
                                              <p:pRg st="0" end="0"/>
                                            </p:txEl>
                                          </p:spTgt>
                                        </p:tgtEl>
                                      </p:cBhvr>
                                    </p:animEffect>
                                    <p:anim calcmode="lin" valueType="num">
                                      <p:cBhvr>
                                        <p:cTn id="2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2892</TotalTime>
  <Words>1243</Words>
  <Application>Microsoft Office PowerPoint</Application>
  <PresentationFormat>Panorámica</PresentationFormat>
  <Paragraphs>103</Paragraphs>
  <Slides>23</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23</vt:i4>
      </vt:variant>
    </vt:vector>
  </HeadingPairs>
  <TitlesOfParts>
    <vt:vector size="34" baseType="lpstr">
      <vt:lpstr>Aharoni</vt:lpstr>
      <vt:lpstr>Ancizar Sans Regular</vt:lpstr>
      <vt:lpstr>Arial</vt:lpstr>
      <vt:lpstr>Arial Black</vt:lpstr>
      <vt:lpstr>Calibri</vt:lpstr>
      <vt:lpstr>Calibri Light</vt:lpstr>
      <vt:lpstr>Tahoma</vt:lpstr>
      <vt:lpstr>Tahoma </vt:lpstr>
      <vt:lpstr>Trebuchet MS</vt:lpstr>
      <vt:lpstr>Wingdings</vt:lpstr>
      <vt:lpstr>Tema de Office</vt:lpstr>
      <vt:lpstr>Presentación de PowerPoint</vt:lpstr>
      <vt:lpstr>Presentación de PowerPoint</vt:lpstr>
      <vt:lpstr>Presentación de PowerPoint</vt:lpstr>
      <vt:lpstr>ANALFABETISMO COMO FACTOR DE  DIGNIDAD HUMANA Y DE DERECHOS HUMANOS</vt:lpstr>
      <vt:lpstr>Presentación de PowerPoint</vt:lpstr>
      <vt:lpstr>1. LA ALFABETIZACIÓN INICIAL O PRIMERA ALFABETIZACIÓN</vt:lpstr>
      <vt:lpstr>2. LA ALFABETIZACIÓN AVANZADA</vt:lpstr>
      <vt:lpstr>3. LA ALFABETIZACIÓN PROFESIONAL</vt:lpstr>
      <vt:lpstr>4. LA ALFABETIZACIÓN MÚLTIPLE</vt:lpstr>
      <vt:lpstr>Presentación de PowerPoint</vt:lpstr>
      <vt:lpstr>TIPOLOGÍAS DE ALFABETIZACIÓN DE ACUERDO A LA UNESCO</vt:lpstr>
      <vt:lpstr>Presentación de PowerPoint</vt:lpstr>
      <vt:lpstr>LAS DIMENSIONES DE LA ALFABETIZACIÓN</vt:lpstr>
      <vt:lpstr>LAS DIMENSIONES DE LA ALFABETIZACIÓN</vt:lpstr>
      <vt:lpstr>LAS DIMENSIONES DE LA ALFABETIZACIÓN</vt:lpstr>
      <vt:lpstr>Presentación de PowerPoint</vt:lpstr>
      <vt:lpstr>ANALFABETISMO FUNCIONAL</vt:lpstr>
      <vt:lpstr>ANALFABETISMO POST-ALFABETIZACIÓN</vt:lpstr>
      <vt:lpstr>Los desafíos de la alfabetización en el campo de la política educativa </vt:lpstr>
      <vt:lpstr>ALFABETISMO  Y LA FORMACIÓN DE PROFESORES</vt:lpstr>
      <vt:lpstr>ALFABETISMO  Y LA FORMACIÓN DE PROFESORES</vt:lpstr>
      <vt:lpstr>ALFABETISMO  Y LA FORMACIÓN DE PROFESORES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UNALMAN</cp:lastModifiedBy>
  <cp:revision>117</cp:revision>
  <dcterms:created xsi:type="dcterms:W3CDTF">2020-03-16T18:27:16Z</dcterms:created>
  <dcterms:modified xsi:type="dcterms:W3CDTF">2020-08-06T20:01:07Z</dcterms:modified>
</cp:coreProperties>
</file>